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078" r:id="rId1"/>
  </p:sldMasterIdLst>
  <p:sldIdLst>
    <p:sldId id="256" r:id="rId2"/>
    <p:sldId id="257" r:id="rId3"/>
    <p:sldId id="258" r:id="rId4"/>
    <p:sldId id="259" r:id="rId5"/>
    <p:sldId id="260" r:id="rId6"/>
    <p:sldId id="261" r:id="rId7"/>
    <p:sldId id="262" r:id="rId8"/>
    <p:sldId id="265" r:id="rId9"/>
    <p:sldId id="264"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F7ABB6F-5A29-454F-BAD9-407D7F2B34F0}">
          <p14:sldIdLst>
            <p14:sldId id="256"/>
            <p14:sldId id="257"/>
            <p14:sldId id="258"/>
            <p14:sldId id="259"/>
            <p14:sldId id="260"/>
            <p14:sldId id="261"/>
            <p14:sldId id="262"/>
            <p14:sldId id="265"/>
            <p14:sldId id="264"/>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04F"/>
    <a:srgbClr val="0F0539"/>
    <a:srgbClr val="4F4F00"/>
    <a:srgbClr val="004F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C5E80F-7988-4E92-93C0-3F7DAC1A5B36}" v="46" dt="2024-07-07T05:14:11.0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7" d="100"/>
          <a:sy n="87" d="100"/>
        </p:scale>
        <p:origin x="451"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7-06T05:13:20.74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66 20,'0'0</inkml:trace>
</inkml:ink>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645038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535748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6080709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18989302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0806652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5226428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3731591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3628264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121897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847387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711052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606114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9D9D78-3E1E-48D9-A24D-460EFD313D53}" type="datetimeFigureOut">
              <a:rPr lang="en-IN" smtClean="0"/>
              <a:t>07-07-2024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4043033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425665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094828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889418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714302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79D9D78-3E1E-48D9-A24D-460EFD313D53}" type="datetimeFigureOut">
              <a:rPr lang="en-IN" smtClean="0"/>
              <a:t>07-07-2024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12C0218-2E14-4328-AA58-A42FDA03D2AC}" type="slidenum">
              <a:rPr lang="en-IN" smtClean="0"/>
              <a:t>‹#›</a:t>
            </a:fld>
            <a:endParaRPr lang="en-IN"/>
          </a:p>
        </p:txBody>
      </p:sp>
    </p:spTree>
    <p:extLst>
      <p:ext uri="{BB962C8B-B14F-4D97-AF65-F5344CB8AC3E}">
        <p14:creationId xmlns:p14="http://schemas.microsoft.com/office/powerpoint/2010/main" val="2679667139"/>
      </p:ext>
    </p:extLst>
  </p:cSld>
  <p:clrMap bg1="dk1" tx1="lt1" bg2="dk2" tx2="lt2" accent1="accent1" accent2="accent2" accent3="accent3" accent4="accent4" accent5="accent5" accent6="accent6" hlink="hlink" folHlink="folHlink"/>
  <p:sldLayoutIdLst>
    <p:sldLayoutId id="2147485079" r:id="rId1"/>
    <p:sldLayoutId id="2147485080" r:id="rId2"/>
    <p:sldLayoutId id="2147485081" r:id="rId3"/>
    <p:sldLayoutId id="2147485082" r:id="rId4"/>
    <p:sldLayoutId id="2147485083" r:id="rId5"/>
    <p:sldLayoutId id="2147485084" r:id="rId6"/>
    <p:sldLayoutId id="2147485085" r:id="rId7"/>
    <p:sldLayoutId id="2147485086" r:id="rId8"/>
    <p:sldLayoutId id="2147485087" r:id="rId9"/>
    <p:sldLayoutId id="2147485088" r:id="rId10"/>
    <p:sldLayoutId id="2147485089" r:id="rId11"/>
    <p:sldLayoutId id="2147485090" r:id="rId12"/>
    <p:sldLayoutId id="2147485091" r:id="rId13"/>
    <p:sldLayoutId id="2147485092" r:id="rId14"/>
    <p:sldLayoutId id="2147485093" r:id="rId15"/>
    <p:sldLayoutId id="2147485094" r:id="rId16"/>
    <p:sldLayoutId id="214748509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Anjigampala/Gampala-Jai-Anjaneya.git"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Shape 0">
            <a:extLst>
              <a:ext uri="{FF2B5EF4-FFF2-40B4-BE49-F238E27FC236}">
                <a16:creationId xmlns:a16="http://schemas.microsoft.com/office/drawing/2014/main" id="{5C502A50-C5AD-850E-C174-5203B051030D}"/>
              </a:ext>
            </a:extLst>
          </p:cNvPr>
          <p:cNvSpPr/>
          <p:nvPr/>
        </p:nvSpPr>
        <p:spPr>
          <a:xfrm>
            <a:off x="0" y="0"/>
            <a:ext cx="12192000" cy="6858000"/>
          </a:xfrm>
          <a:prstGeom prst="rect">
            <a:avLst/>
          </a:prstGeom>
          <a:solidFill>
            <a:srgbClr val="002060"/>
          </a:solidFill>
          <a:ln/>
        </p:spPr>
        <p:txBody>
          <a:bodyPr/>
          <a:lstStyle/>
          <a:p>
            <a:endParaRPr lang="en-IN" dirty="0"/>
          </a:p>
        </p:txBody>
      </p:sp>
      <p:sp>
        <p:nvSpPr>
          <p:cNvPr id="5" name="Text Placeholder 3">
            <a:extLst>
              <a:ext uri="{FF2B5EF4-FFF2-40B4-BE49-F238E27FC236}">
                <a16:creationId xmlns:a16="http://schemas.microsoft.com/office/drawing/2014/main" id="{12F83B4C-0813-4F44-24F4-3C62B01273D3}"/>
              </a:ext>
            </a:extLst>
          </p:cNvPr>
          <p:cNvSpPr txBox="1">
            <a:spLocks/>
          </p:cNvSpPr>
          <p:nvPr/>
        </p:nvSpPr>
        <p:spPr>
          <a:xfrm>
            <a:off x="1154954" y="3657600"/>
            <a:ext cx="5084979" cy="13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7" name="Text 2">
            <a:extLst>
              <a:ext uri="{FF2B5EF4-FFF2-40B4-BE49-F238E27FC236}">
                <a16:creationId xmlns:a16="http://schemas.microsoft.com/office/drawing/2014/main" id="{89598D1B-F42D-46F5-CBBF-578F1B68965F}"/>
              </a:ext>
            </a:extLst>
          </p:cNvPr>
          <p:cNvSpPr/>
          <p:nvPr/>
        </p:nvSpPr>
        <p:spPr>
          <a:xfrm>
            <a:off x="211392" y="110758"/>
            <a:ext cx="5436513" cy="679490"/>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351"/>
              </a:lnSpc>
              <a:buNone/>
            </a:pPr>
            <a:r>
              <a:rPr lang="en-US" sz="4400" b="1" u="sng" dirty="0">
                <a:solidFill>
                  <a:srgbClr val="FFFFFF"/>
                </a:solidFill>
                <a:latin typeface="Syne" pitchFamily="34" charset="0"/>
                <a:ea typeface="Syne" pitchFamily="34" charset="-122"/>
                <a:cs typeface="Syne" pitchFamily="34" charset="-120"/>
              </a:rPr>
              <a:t>STUDENT</a:t>
            </a:r>
            <a:r>
              <a:rPr lang="en-US" sz="4281" b="1" u="sng" dirty="0">
                <a:solidFill>
                  <a:srgbClr val="FFFFFF"/>
                </a:solidFill>
                <a:latin typeface="Syne" pitchFamily="34" charset="0"/>
                <a:ea typeface="Syne" pitchFamily="34" charset="-122"/>
                <a:cs typeface="Syne" pitchFamily="34" charset="-120"/>
              </a:rPr>
              <a:t> DETAILS</a:t>
            </a:r>
            <a:endParaRPr lang="en-US" sz="4281" b="1" u="sng" dirty="0"/>
          </a:p>
        </p:txBody>
      </p:sp>
      <p:sp>
        <p:nvSpPr>
          <p:cNvPr id="9" name="Text 4">
            <a:extLst>
              <a:ext uri="{FF2B5EF4-FFF2-40B4-BE49-F238E27FC236}">
                <a16:creationId xmlns:a16="http://schemas.microsoft.com/office/drawing/2014/main" id="{D99FC388-8DC6-FB1D-39D0-35B68A710C81}"/>
              </a:ext>
            </a:extLst>
          </p:cNvPr>
          <p:cNvSpPr/>
          <p:nvPr/>
        </p:nvSpPr>
        <p:spPr>
          <a:xfrm>
            <a:off x="211393" y="1284090"/>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Name:</a:t>
            </a:r>
            <a:endParaRPr lang="en-US" sz="2800" dirty="0"/>
          </a:p>
        </p:txBody>
      </p:sp>
      <p:sp>
        <p:nvSpPr>
          <p:cNvPr id="10" name="Text 5">
            <a:extLst>
              <a:ext uri="{FF2B5EF4-FFF2-40B4-BE49-F238E27FC236}">
                <a16:creationId xmlns:a16="http://schemas.microsoft.com/office/drawing/2014/main" id="{745019E5-EFAF-4122-F16B-15F8C9F8967F}"/>
              </a:ext>
            </a:extLst>
          </p:cNvPr>
          <p:cNvSpPr/>
          <p:nvPr/>
        </p:nvSpPr>
        <p:spPr>
          <a:xfrm>
            <a:off x="68557" y="1767707"/>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  Gampala</a:t>
            </a:r>
            <a:r>
              <a:rPr lang="en-US" sz="1819" b="1" dirty="0"/>
              <a:t> </a:t>
            </a:r>
            <a:r>
              <a:rPr lang="en-US" sz="1819" dirty="0"/>
              <a:t>Jai Anjaneya</a:t>
            </a:r>
          </a:p>
        </p:txBody>
      </p:sp>
      <p:sp>
        <p:nvSpPr>
          <p:cNvPr id="12" name="Text 7">
            <a:extLst>
              <a:ext uri="{FF2B5EF4-FFF2-40B4-BE49-F238E27FC236}">
                <a16:creationId xmlns:a16="http://schemas.microsoft.com/office/drawing/2014/main" id="{3FA56860-A036-2B94-980D-6DB6CB6D1D38}"/>
              </a:ext>
            </a:extLst>
          </p:cNvPr>
          <p:cNvSpPr/>
          <p:nvPr/>
        </p:nvSpPr>
        <p:spPr>
          <a:xfrm>
            <a:off x="211392" y="2342168"/>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College Name:</a:t>
            </a:r>
            <a:endParaRPr lang="en-US" sz="2800" dirty="0"/>
          </a:p>
        </p:txBody>
      </p:sp>
      <p:sp>
        <p:nvSpPr>
          <p:cNvPr id="13" name="Text 8">
            <a:extLst>
              <a:ext uri="{FF2B5EF4-FFF2-40B4-BE49-F238E27FC236}">
                <a16:creationId xmlns:a16="http://schemas.microsoft.com/office/drawing/2014/main" id="{61244978-B631-4FA8-2B5C-1BADCFA32B63}"/>
              </a:ext>
            </a:extLst>
          </p:cNvPr>
          <p:cNvSpPr/>
          <p:nvPr/>
        </p:nvSpPr>
        <p:spPr>
          <a:xfrm>
            <a:off x="311995" y="2978169"/>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Aditya Engineering College</a:t>
            </a:r>
          </a:p>
        </p:txBody>
      </p:sp>
      <p:sp>
        <p:nvSpPr>
          <p:cNvPr id="15" name="Text 10">
            <a:extLst>
              <a:ext uri="{FF2B5EF4-FFF2-40B4-BE49-F238E27FC236}">
                <a16:creationId xmlns:a16="http://schemas.microsoft.com/office/drawing/2014/main" id="{B3C06BC3-4400-3A5F-6CBE-DFA5286A1062}"/>
              </a:ext>
            </a:extLst>
          </p:cNvPr>
          <p:cNvSpPr/>
          <p:nvPr/>
        </p:nvSpPr>
        <p:spPr>
          <a:xfrm>
            <a:off x="311996" y="3757166"/>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Roll No:</a:t>
            </a:r>
            <a:endParaRPr lang="en-US" sz="2800" dirty="0"/>
          </a:p>
        </p:txBody>
      </p:sp>
      <p:sp>
        <p:nvSpPr>
          <p:cNvPr id="16" name="Text 11">
            <a:extLst>
              <a:ext uri="{FF2B5EF4-FFF2-40B4-BE49-F238E27FC236}">
                <a16:creationId xmlns:a16="http://schemas.microsoft.com/office/drawing/2014/main" id="{DDA9FAD1-EB7C-F38F-A8E5-109574250318}"/>
              </a:ext>
            </a:extLst>
          </p:cNvPr>
          <p:cNvSpPr/>
          <p:nvPr/>
        </p:nvSpPr>
        <p:spPr>
          <a:xfrm>
            <a:off x="311995" y="4240783"/>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22A91A0476</a:t>
            </a:r>
          </a:p>
        </p:txBody>
      </p:sp>
      <p:sp>
        <p:nvSpPr>
          <p:cNvPr id="18" name="Text 13">
            <a:extLst>
              <a:ext uri="{FF2B5EF4-FFF2-40B4-BE49-F238E27FC236}">
                <a16:creationId xmlns:a16="http://schemas.microsoft.com/office/drawing/2014/main" id="{B4EFC835-2F11-F74F-5ABB-114CB0776E5A}"/>
              </a:ext>
            </a:extLst>
          </p:cNvPr>
          <p:cNvSpPr/>
          <p:nvPr/>
        </p:nvSpPr>
        <p:spPr>
          <a:xfrm>
            <a:off x="311995" y="4880713"/>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Gmail:</a:t>
            </a:r>
            <a:endParaRPr lang="en-US" sz="2800" dirty="0"/>
          </a:p>
        </p:txBody>
      </p:sp>
      <p:sp>
        <p:nvSpPr>
          <p:cNvPr id="19" name="Text 14">
            <a:extLst>
              <a:ext uri="{FF2B5EF4-FFF2-40B4-BE49-F238E27FC236}">
                <a16:creationId xmlns:a16="http://schemas.microsoft.com/office/drawing/2014/main" id="{84F667C5-84BF-C7DA-F870-487EADFF9C6B}"/>
              </a:ext>
            </a:extLst>
          </p:cNvPr>
          <p:cNvSpPr/>
          <p:nvPr/>
        </p:nvSpPr>
        <p:spPr>
          <a:xfrm>
            <a:off x="311996" y="5376533"/>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 gampalaanji124@gmail.com</a:t>
            </a:r>
          </a:p>
        </p:txBody>
      </p:sp>
      <p:pic>
        <p:nvPicPr>
          <p:cNvPr id="21" name="Image 0">
            <a:extLst>
              <a:ext uri="{FF2B5EF4-FFF2-40B4-BE49-F238E27FC236}">
                <a16:creationId xmlns:a16="http://schemas.microsoft.com/office/drawing/2014/main" id="{F2537677-EB43-7486-C9E1-4CED1130F2F7}"/>
              </a:ext>
            </a:extLst>
          </p:cNvPr>
          <p:cNvPicPr>
            <a:picLocks noChangeAspect="1"/>
          </p:cNvPicPr>
          <p:nvPr/>
        </p:nvPicPr>
        <p:blipFill>
          <a:blip r:embed="rId2"/>
          <a:stretch>
            <a:fillRect/>
          </a:stretch>
        </p:blipFill>
        <p:spPr>
          <a:xfrm>
            <a:off x="6833988" y="0"/>
            <a:ext cx="5358012"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24" name="Ink 23">
                <a:extLst>
                  <a:ext uri="{FF2B5EF4-FFF2-40B4-BE49-F238E27FC236}">
                    <a16:creationId xmlns:a16="http://schemas.microsoft.com/office/drawing/2014/main" id="{A9008F03-146F-C6BA-44C3-26F9EC16FFE0}"/>
                  </a:ext>
                </a:extLst>
              </p14:cNvPr>
              <p14:cNvContentPartPr/>
              <p14:nvPr/>
            </p14:nvContentPartPr>
            <p14:xfrm>
              <a:off x="10363389" y="2775227"/>
              <a:ext cx="360" cy="360"/>
            </p14:xfrm>
          </p:contentPart>
        </mc:Choice>
        <mc:Fallback xmlns="">
          <p:pic>
            <p:nvPicPr>
              <p:cNvPr id="24" name="Ink 23">
                <a:extLst>
                  <a:ext uri="{FF2B5EF4-FFF2-40B4-BE49-F238E27FC236}">
                    <a16:creationId xmlns:a16="http://schemas.microsoft.com/office/drawing/2014/main" id="{A9008F03-146F-C6BA-44C3-26F9EC16FFE0}"/>
                  </a:ext>
                </a:extLst>
              </p:cNvPr>
              <p:cNvPicPr/>
              <p:nvPr/>
            </p:nvPicPr>
            <p:blipFill>
              <a:blip r:embed="rId4"/>
              <a:stretch>
                <a:fillRect/>
              </a:stretch>
            </p:blipFill>
            <p:spPr>
              <a:xfrm>
                <a:off x="10309389" y="2667227"/>
                <a:ext cx="108000" cy="216000"/>
              </a:xfrm>
              <a:prstGeom prst="rect">
                <a:avLst/>
              </a:prstGeom>
            </p:spPr>
          </p:pic>
        </mc:Fallback>
      </mc:AlternateContent>
    </p:spTree>
    <p:extLst>
      <p:ext uri="{BB962C8B-B14F-4D97-AF65-F5344CB8AC3E}">
        <p14:creationId xmlns:p14="http://schemas.microsoft.com/office/powerpoint/2010/main" val="12065021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0A66B019-19AB-F9C5-1FB2-27B8E1E06175}"/>
              </a:ext>
            </a:extLst>
          </p:cNvPr>
          <p:cNvSpPr/>
          <p:nvPr/>
        </p:nvSpPr>
        <p:spPr>
          <a:xfrm>
            <a:off x="0" y="0"/>
            <a:ext cx="12192000" cy="6858000"/>
          </a:xfrm>
          <a:prstGeom prst="rect">
            <a:avLst/>
          </a:prstGeom>
          <a:solidFill>
            <a:srgbClr val="150D48"/>
          </a:solidFill>
          <a:ln/>
        </p:spPr>
        <p:txBody>
          <a:bodyPr/>
          <a:lstStyle/>
          <a:p>
            <a:endParaRPr lang="en-IN" dirty="0"/>
          </a:p>
        </p:txBody>
      </p:sp>
      <p:sp>
        <p:nvSpPr>
          <p:cNvPr id="3" name="TextBox 2">
            <a:extLst>
              <a:ext uri="{FF2B5EF4-FFF2-40B4-BE49-F238E27FC236}">
                <a16:creationId xmlns:a16="http://schemas.microsoft.com/office/drawing/2014/main" id="{64167E0D-DD81-BC03-47A8-D1711027645D}"/>
              </a:ext>
            </a:extLst>
          </p:cNvPr>
          <p:cNvSpPr txBox="1"/>
          <p:nvPr/>
        </p:nvSpPr>
        <p:spPr>
          <a:xfrm>
            <a:off x="807720" y="441960"/>
            <a:ext cx="2362200" cy="769441"/>
          </a:xfrm>
          <a:prstGeom prst="rect">
            <a:avLst/>
          </a:prstGeom>
          <a:noFill/>
        </p:spPr>
        <p:txBody>
          <a:bodyPr wrap="square" rtlCol="0">
            <a:spAutoFit/>
          </a:bodyPr>
          <a:lstStyle/>
          <a:p>
            <a:r>
              <a:rPr lang="en-IN" sz="4400" u="sng" dirty="0"/>
              <a:t>LINK</a:t>
            </a:r>
          </a:p>
        </p:txBody>
      </p:sp>
      <p:sp>
        <p:nvSpPr>
          <p:cNvPr id="4" name="TextBox 3">
            <a:extLst>
              <a:ext uri="{FF2B5EF4-FFF2-40B4-BE49-F238E27FC236}">
                <a16:creationId xmlns:a16="http://schemas.microsoft.com/office/drawing/2014/main" id="{5FF5F17C-65D1-1559-BA67-56F43B2B388C}"/>
              </a:ext>
            </a:extLst>
          </p:cNvPr>
          <p:cNvSpPr txBox="1"/>
          <p:nvPr/>
        </p:nvSpPr>
        <p:spPr>
          <a:xfrm>
            <a:off x="2110154" y="2382716"/>
            <a:ext cx="6944530" cy="369332"/>
          </a:xfrm>
          <a:prstGeom prst="rect">
            <a:avLst/>
          </a:prstGeom>
          <a:noFill/>
        </p:spPr>
        <p:txBody>
          <a:bodyPr wrap="none" rtlCol="0">
            <a:spAutoFit/>
          </a:bodyPr>
          <a:lstStyle/>
          <a:p>
            <a:r>
              <a:rPr lang="en-IN" dirty="0">
                <a:hlinkClick r:id="rId2"/>
              </a:rPr>
              <a:t>https://github.com/Anjigampala/Gampala-Jai-Anjaneya.git</a:t>
            </a:r>
            <a:endParaRPr lang="en-IN" dirty="0"/>
          </a:p>
        </p:txBody>
      </p:sp>
    </p:spTree>
    <p:extLst>
      <p:ext uri="{BB962C8B-B14F-4D97-AF65-F5344CB8AC3E}">
        <p14:creationId xmlns:p14="http://schemas.microsoft.com/office/powerpoint/2010/main" val="1051814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8" name="Shape 0">
            <a:extLst>
              <a:ext uri="{FF2B5EF4-FFF2-40B4-BE49-F238E27FC236}">
                <a16:creationId xmlns:a16="http://schemas.microsoft.com/office/drawing/2014/main" id="{3CC502E0-C5B9-45EB-F241-7813C1EEFD63}"/>
              </a:ext>
            </a:extLst>
          </p:cNvPr>
          <p:cNvSpPr/>
          <p:nvPr/>
        </p:nvSpPr>
        <p:spPr>
          <a:xfrm>
            <a:off x="-31075" y="0"/>
            <a:ext cx="12184813" cy="6819966"/>
          </a:xfrm>
          <a:prstGeom prst="rect">
            <a:avLst/>
          </a:prstGeom>
          <a:solidFill>
            <a:srgbClr val="00204F"/>
          </a:solidFill>
          <a:ln/>
        </p:spPr>
        <p:txBody>
          <a:bodyPr/>
          <a:lstStyle/>
          <a:p>
            <a:endParaRPr lang="en-IN"/>
          </a:p>
        </p:txBody>
      </p:sp>
      <p:pic>
        <p:nvPicPr>
          <p:cNvPr id="7" name="Image 0">
            <a:extLst>
              <a:ext uri="{FF2B5EF4-FFF2-40B4-BE49-F238E27FC236}">
                <a16:creationId xmlns:a16="http://schemas.microsoft.com/office/drawing/2014/main" id="{2112FF85-3E91-8862-E074-BCEAB33DD66D}"/>
              </a:ext>
            </a:extLst>
          </p:cNvPr>
          <p:cNvPicPr>
            <a:picLocks noChangeAspect="1"/>
          </p:cNvPicPr>
          <p:nvPr/>
        </p:nvPicPr>
        <p:blipFill>
          <a:blip r:embed="rId2"/>
          <a:stretch>
            <a:fillRect/>
          </a:stretch>
        </p:blipFill>
        <p:spPr>
          <a:xfrm>
            <a:off x="7835744" y="0"/>
            <a:ext cx="4356256" cy="6838983"/>
          </a:xfrm>
          <a:prstGeom prst="rect">
            <a:avLst/>
          </a:prstGeom>
        </p:spPr>
      </p:pic>
      <p:sp>
        <p:nvSpPr>
          <p:cNvPr id="8" name="Text 2">
            <a:extLst>
              <a:ext uri="{FF2B5EF4-FFF2-40B4-BE49-F238E27FC236}">
                <a16:creationId xmlns:a16="http://schemas.microsoft.com/office/drawing/2014/main" id="{6ED0D379-4FC9-4069-8D68-038FF9DD7683}"/>
              </a:ext>
            </a:extLst>
          </p:cNvPr>
          <p:cNvSpPr/>
          <p:nvPr/>
        </p:nvSpPr>
        <p:spPr>
          <a:xfrm>
            <a:off x="173256" y="-117574"/>
            <a:ext cx="7415927" cy="145208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ts val="5718"/>
              </a:lnSpc>
              <a:spcBef>
                <a:spcPts val="0"/>
              </a:spcBef>
              <a:spcAft>
                <a:spcPts val="0"/>
              </a:spcAft>
              <a:buClrTx/>
              <a:buSzTx/>
              <a:buFontTx/>
              <a:buNone/>
              <a:tabLst/>
              <a:defRPr/>
            </a:pPr>
            <a:r>
              <a:rPr kumimoji="0" lang="en-US" sz="4574" b="1" i="0" u="sng"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PROJECT TITLE AND PROBLEM STATEMENT</a:t>
            </a:r>
            <a:endParaRPr kumimoji="0" lang="en-US" sz="4574" b="0" i="0" u="sng"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9" name="Shape 3">
            <a:extLst>
              <a:ext uri="{FF2B5EF4-FFF2-40B4-BE49-F238E27FC236}">
                <a16:creationId xmlns:a16="http://schemas.microsoft.com/office/drawing/2014/main" id="{964B4CAC-1130-0727-8C11-B5D8254DB566}"/>
              </a:ext>
            </a:extLst>
          </p:cNvPr>
          <p:cNvSpPr/>
          <p:nvPr/>
        </p:nvSpPr>
        <p:spPr>
          <a:xfrm>
            <a:off x="-9525" y="1581268"/>
            <a:ext cx="555427" cy="555427"/>
          </a:xfrm>
          <a:prstGeom prst="roundRect">
            <a:avLst>
              <a:gd name="adj" fmla="val 13335"/>
            </a:avLst>
          </a:prstGeom>
          <a:solidFill>
            <a:srgbClr val="1E1B4A"/>
          </a:solid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ysClr val="windowText" lastClr="000000"/>
              </a:solidFill>
              <a:effectLst/>
              <a:uLnTx/>
              <a:uFillTx/>
            </a:endParaRPr>
          </a:p>
        </p:txBody>
      </p:sp>
      <p:sp>
        <p:nvSpPr>
          <p:cNvPr id="10" name="Text 4">
            <a:extLst>
              <a:ext uri="{FF2B5EF4-FFF2-40B4-BE49-F238E27FC236}">
                <a16:creationId xmlns:a16="http://schemas.microsoft.com/office/drawing/2014/main" id="{A345CA91-C325-64AE-129B-223D0199F53E}"/>
              </a:ext>
            </a:extLst>
          </p:cNvPr>
          <p:cNvSpPr/>
          <p:nvPr/>
        </p:nvSpPr>
        <p:spPr>
          <a:xfrm>
            <a:off x="268188" y="1764561"/>
            <a:ext cx="135969" cy="34849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2744"/>
              </a:lnSpc>
              <a:spcBef>
                <a:spcPts val="0"/>
              </a:spcBef>
              <a:spcAft>
                <a:spcPts val="0"/>
              </a:spcAft>
              <a:buClrTx/>
              <a:buSzTx/>
              <a:buFontTx/>
              <a:buNone/>
              <a:tabLst/>
              <a:defRPr/>
            </a:pPr>
            <a:r>
              <a:rPr kumimoji="0" lang="en-US" sz="2744"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1</a:t>
            </a:r>
            <a:endParaRPr kumimoji="0" lang="en-US" sz="27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1" name="Text 5">
            <a:extLst>
              <a:ext uri="{FF2B5EF4-FFF2-40B4-BE49-F238E27FC236}">
                <a16:creationId xmlns:a16="http://schemas.microsoft.com/office/drawing/2014/main" id="{C9C11E4B-2FE0-0737-E125-20C5C64D44AA}"/>
              </a:ext>
            </a:extLst>
          </p:cNvPr>
          <p:cNvSpPr/>
          <p:nvPr/>
        </p:nvSpPr>
        <p:spPr>
          <a:xfrm>
            <a:off x="598377" y="1757239"/>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Title:</a:t>
            </a:r>
            <a:endParaRPr kumimoji="0" lang="en-US" sz="28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2" name="Text 6">
            <a:extLst>
              <a:ext uri="{FF2B5EF4-FFF2-40B4-BE49-F238E27FC236}">
                <a16:creationId xmlns:a16="http://schemas.microsoft.com/office/drawing/2014/main" id="{E826FA9A-D790-D4FC-2305-20A746133E81}"/>
              </a:ext>
            </a:extLst>
          </p:cNvPr>
          <p:cNvSpPr/>
          <p:nvPr/>
        </p:nvSpPr>
        <p:spPr>
          <a:xfrm>
            <a:off x="574377" y="2356985"/>
            <a:ext cx="6613684" cy="79009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3110"/>
              </a:lnSpc>
              <a:spcBef>
                <a:spcPts val="0"/>
              </a:spcBef>
              <a:spcAft>
                <a:spcPts val="0"/>
              </a:spcAft>
              <a:buClrTx/>
              <a:buSzTx/>
              <a:buFontTx/>
              <a:buNone/>
              <a:tabLst/>
              <a:defRPr/>
            </a:pPr>
            <a:r>
              <a:rPr kumimoji="0" lang="en-US" sz="1944" b="0" i="0" u="none" strike="noStrike" kern="1200" cap="none" spc="0" normalizeH="0" baseline="0" noProof="0" dirty="0">
                <a:ln>
                  <a:noFill/>
                </a:ln>
                <a:solidFill>
                  <a:srgbClr val="D9E1FF"/>
                </a:solidFill>
                <a:effectLst/>
                <a:uLnTx/>
                <a:uFillTx/>
                <a:latin typeface="Arimo" pitchFamily="34" charset="0"/>
                <a:ea typeface="Arimo" pitchFamily="34" charset="-122"/>
                <a:cs typeface="Arimo" pitchFamily="34" charset="-120"/>
              </a:rPr>
              <a:t>Cyber Security in Projects: Hiding Text Inside Images Using Steganography</a:t>
            </a:r>
            <a:endParaRPr kumimoji="0" lang="en-US" sz="19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3" name="Shape 7">
            <a:extLst>
              <a:ext uri="{FF2B5EF4-FFF2-40B4-BE49-F238E27FC236}">
                <a16:creationId xmlns:a16="http://schemas.microsoft.com/office/drawing/2014/main" id="{C7220FE3-4D74-6637-EC72-E614741F0183}"/>
              </a:ext>
            </a:extLst>
          </p:cNvPr>
          <p:cNvSpPr/>
          <p:nvPr/>
        </p:nvSpPr>
        <p:spPr>
          <a:xfrm>
            <a:off x="16712" y="3726904"/>
            <a:ext cx="555427" cy="555427"/>
          </a:xfrm>
          <a:prstGeom prst="roundRect">
            <a:avLst>
              <a:gd name="adj" fmla="val 13335"/>
            </a:avLst>
          </a:prstGeom>
          <a:solidFill>
            <a:srgbClr val="1E1B4A"/>
          </a:solid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ysClr val="windowText" lastClr="000000"/>
              </a:solidFill>
              <a:effectLst/>
              <a:uLnTx/>
              <a:uFillTx/>
            </a:endParaRPr>
          </a:p>
        </p:txBody>
      </p:sp>
      <p:sp>
        <p:nvSpPr>
          <p:cNvPr id="14" name="Text 8">
            <a:extLst>
              <a:ext uri="{FF2B5EF4-FFF2-40B4-BE49-F238E27FC236}">
                <a16:creationId xmlns:a16="http://schemas.microsoft.com/office/drawing/2014/main" id="{9DE6086A-E638-7F95-56E2-69D5DD7C118F}"/>
              </a:ext>
            </a:extLst>
          </p:cNvPr>
          <p:cNvSpPr/>
          <p:nvPr/>
        </p:nvSpPr>
        <p:spPr>
          <a:xfrm>
            <a:off x="254205" y="3465242"/>
            <a:ext cx="217527" cy="34849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2744"/>
              </a:lnSpc>
              <a:spcBef>
                <a:spcPts val="0"/>
              </a:spcBef>
              <a:spcAft>
                <a:spcPts val="0"/>
              </a:spcAft>
              <a:buClrTx/>
              <a:buSzTx/>
              <a:buFontTx/>
              <a:buNone/>
              <a:tabLst/>
              <a:defRPr/>
            </a:pPr>
            <a:r>
              <a:rPr kumimoji="0" lang="en-US" sz="2744"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2</a:t>
            </a:r>
            <a:endParaRPr kumimoji="0" lang="en-US" sz="27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5" name="Text 9">
            <a:extLst>
              <a:ext uri="{FF2B5EF4-FFF2-40B4-BE49-F238E27FC236}">
                <a16:creationId xmlns:a16="http://schemas.microsoft.com/office/drawing/2014/main" id="{D15F7A5E-1F77-BDED-128F-2ABDCEABE4AC}"/>
              </a:ext>
            </a:extLst>
          </p:cNvPr>
          <p:cNvSpPr/>
          <p:nvPr/>
        </p:nvSpPr>
        <p:spPr>
          <a:xfrm>
            <a:off x="598377" y="3450597"/>
            <a:ext cx="3145274"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Problem Statement</a:t>
            </a:r>
            <a:endParaRPr kumimoji="0" lang="en-US" sz="28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6" name="Text 10">
            <a:extLst>
              <a:ext uri="{FF2B5EF4-FFF2-40B4-BE49-F238E27FC236}">
                <a16:creationId xmlns:a16="http://schemas.microsoft.com/office/drawing/2014/main" id="{C8926C8A-D035-8E56-CD87-4AF6CDF15CC8}"/>
              </a:ext>
            </a:extLst>
          </p:cNvPr>
          <p:cNvSpPr/>
          <p:nvPr/>
        </p:nvSpPr>
        <p:spPr>
          <a:xfrm>
            <a:off x="574377" y="3983436"/>
            <a:ext cx="6613684" cy="1975247"/>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3110"/>
              </a:lnSpc>
              <a:spcBef>
                <a:spcPts val="0"/>
              </a:spcBef>
              <a:spcAft>
                <a:spcPts val="0"/>
              </a:spcAft>
              <a:buClrTx/>
              <a:buSzTx/>
              <a:buFontTx/>
              <a:buNone/>
              <a:tabLst/>
              <a:defRPr/>
            </a:pPr>
            <a:r>
              <a:rPr kumimoji="0" lang="en-US" sz="1944" b="0" i="0" u="none" strike="noStrike" kern="1200" cap="none" spc="0" normalizeH="0" baseline="0" noProof="0" dirty="0">
                <a:ln>
                  <a:noFill/>
                </a:ln>
                <a:solidFill>
                  <a:srgbClr val="D9E1FF"/>
                </a:solidFill>
                <a:effectLst/>
                <a:uLnTx/>
                <a:uFillTx/>
                <a:latin typeface="Arimo" pitchFamily="34" charset="0"/>
                <a:ea typeface="Arimo" pitchFamily="34" charset="-122"/>
                <a:cs typeface="Arimo" pitchFamily="34" charset="-120"/>
              </a:rPr>
              <a:t>In today's digital landscape, data breaches are a significant threat. Traditional encryption methods, while effective, can be circumvented. To address this, we propose a solution that utilizes steganography to embed text within images, making it nearly undetectable to unauthorized parties.</a:t>
            </a:r>
            <a:endParaRPr kumimoji="0" lang="en-US" sz="19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3580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19EC21DA-6EF2-10CA-5759-951131CAEA04}"/>
              </a:ext>
            </a:extLst>
          </p:cNvPr>
          <p:cNvSpPr/>
          <p:nvPr/>
        </p:nvSpPr>
        <p:spPr>
          <a:xfrm>
            <a:off x="-1" y="2354"/>
            <a:ext cx="12192001" cy="6855646"/>
          </a:xfrm>
          <a:prstGeom prst="rect">
            <a:avLst/>
          </a:prstGeom>
          <a:solidFill>
            <a:srgbClr val="00204F"/>
          </a:solidFill>
          <a:ln/>
        </p:spPr>
        <p:txBody>
          <a:bodyPr/>
          <a:lstStyle/>
          <a:p>
            <a:endParaRPr lang="en-IN" dirty="0"/>
          </a:p>
        </p:txBody>
      </p:sp>
      <p:sp>
        <p:nvSpPr>
          <p:cNvPr id="4" name="Text 2">
            <a:extLst>
              <a:ext uri="{FF2B5EF4-FFF2-40B4-BE49-F238E27FC236}">
                <a16:creationId xmlns:a16="http://schemas.microsoft.com/office/drawing/2014/main" id="{C12ECA09-C4A2-2E7E-332A-74D1D342EAAF}"/>
              </a:ext>
            </a:extLst>
          </p:cNvPr>
          <p:cNvSpPr/>
          <p:nvPr/>
        </p:nvSpPr>
        <p:spPr>
          <a:xfrm>
            <a:off x="762113" y="107307"/>
            <a:ext cx="4066342" cy="5081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02"/>
              </a:lnSpc>
              <a:buNone/>
            </a:pPr>
            <a:r>
              <a:rPr lang="en-US" sz="4400" u="sng" dirty="0">
                <a:solidFill>
                  <a:srgbClr val="FFFFFF"/>
                </a:solidFill>
                <a:latin typeface="Syne" pitchFamily="34" charset="0"/>
                <a:ea typeface="Syne" pitchFamily="34" charset="-122"/>
                <a:cs typeface="Syne" pitchFamily="34" charset="-120"/>
              </a:rPr>
              <a:t>AGENDA</a:t>
            </a:r>
            <a:endParaRPr lang="en-US" sz="4400" u="sng" dirty="0"/>
          </a:p>
        </p:txBody>
      </p:sp>
      <p:sp>
        <p:nvSpPr>
          <p:cNvPr id="5" name="Shape 3">
            <a:extLst>
              <a:ext uri="{FF2B5EF4-FFF2-40B4-BE49-F238E27FC236}">
                <a16:creationId xmlns:a16="http://schemas.microsoft.com/office/drawing/2014/main" id="{863B290E-F891-E718-6763-45DC375A4D24}"/>
              </a:ext>
            </a:extLst>
          </p:cNvPr>
          <p:cNvSpPr/>
          <p:nvPr/>
        </p:nvSpPr>
        <p:spPr>
          <a:xfrm>
            <a:off x="830628" y="1098951"/>
            <a:ext cx="45719" cy="5231720"/>
          </a:xfrm>
          <a:prstGeom prst="rect">
            <a:avLst/>
          </a:prstGeom>
          <a:solidFill>
            <a:srgbClr val="8061FF"/>
          </a:solidFill>
          <a:ln/>
        </p:spPr>
        <p:txBody>
          <a:bodyPr/>
          <a:lstStyle/>
          <a:p>
            <a:endParaRPr lang="en-IN"/>
          </a:p>
        </p:txBody>
      </p:sp>
      <p:sp>
        <p:nvSpPr>
          <p:cNvPr id="6" name="Shape 4">
            <a:extLst>
              <a:ext uri="{FF2B5EF4-FFF2-40B4-BE49-F238E27FC236}">
                <a16:creationId xmlns:a16="http://schemas.microsoft.com/office/drawing/2014/main" id="{C0E497E7-8C5E-E7AF-EAA7-C53B46301AC8}"/>
              </a:ext>
            </a:extLst>
          </p:cNvPr>
          <p:cNvSpPr/>
          <p:nvPr/>
        </p:nvSpPr>
        <p:spPr>
          <a:xfrm>
            <a:off x="1104839" y="1265231"/>
            <a:ext cx="604837" cy="21550"/>
          </a:xfrm>
          <a:prstGeom prst="rect">
            <a:avLst/>
          </a:prstGeom>
          <a:solidFill>
            <a:srgbClr val="8061FF"/>
          </a:solidFill>
          <a:ln/>
        </p:spPr>
        <p:txBody>
          <a:bodyPr/>
          <a:lstStyle/>
          <a:p>
            <a:endParaRPr lang="en-IN" sz="2000"/>
          </a:p>
        </p:txBody>
      </p:sp>
      <p:sp>
        <p:nvSpPr>
          <p:cNvPr id="7" name="Shape 5">
            <a:extLst>
              <a:ext uri="{FF2B5EF4-FFF2-40B4-BE49-F238E27FC236}">
                <a16:creationId xmlns:a16="http://schemas.microsoft.com/office/drawing/2014/main" id="{91D27840-0066-E43B-84C2-E8E1FB06B367}"/>
              </a:ext>
            </a:extLst>
          </p:cNvPr>
          <p:cNvSpPr/>
          <p:nvPr/>
        </p:nvSpPr>
        <p:spPr>
          <a:xfrm>
            <a:off x="678418" y="1053231"/>
            <a:ext cx="388739" cy="388739"/>
          </a:xfrm>
          <a:prstGeom prst="roundRect">
            <a:avLst>
              <a:gd name="adj" fmla="val 13337"/>
            </a:avLst>
          </a:prstGeom>
          <a:solidFill>
            <a:srgbClr val="1E1B4A"/>
          </a:solidFill>
          <a:ln/>
        </p:spPr>
        <p:txBody>
          <a:bodyPr/>
          <a:lstStyle/>
          <a:p>
            <a:endParaRPr lang="en-IN"/>
          </a:p>
        </p:txBody>
      </p:sp>
      <p:sp>
        <p:nvSpPr>
          <p:cNvPr id="8" name="Text 6">
            <a:extLst>
              <a:ext uri="{FF2B5EF4-FFF2-40B4-BE49-F238E27FC236}">
                <a16:creationId xmlns:a16="http://schemas.microsoft.com/office/drawing/2014/main" id="{7469014B-DC64-E998-EC8B-BF060A0E0BA0}"/>
              </a:ext>
            </a:extLst>
          </p:cNvPr>
          <p:cNvSpPr/>
          <p:nvPr/>
        </p:nvSpPr>
        <p:spPr>
          <a:xfrm>
            <a:off x="681653" y="1110863"/>
            <a:ext cx="393205" cy="163341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1921" b="1" dirty="0">
                <a:solidFill>
                  <a:srgbClr val="FFFFFF"/>
                </a:solidFill>
                <a:latin typeface="Syne" pitchFamily="34" charset="0"/>
                <a:ea typeface="Syne" pitchFamily="34" charset="-122"/>
                <a:cs typeface="Syne" pitchFamily="34" charset="-120"/>
              </a:rPr>
              <a:t>1</a:t>
            </a:r>
            <a:endParaRPr lang="en-US" sz="1921" dirty="0"/>
          </a:p>
        </p:txBody>
      </p:sp>
      <p:sp>
        <p:nvSpPr>
          <p:cNvPr id="9" name="Text 7">
            <a:extLst>
              <a:ext uri="{FF2B5EF4-FFF2-40B4-BE49-F238E27FC236}">
                <a16:creationId xmlns:a16="http://schemas.microsoft.com/office/drawing/2014/main" id="{8282FB22-4109-0778-BC36-0B7B720FD027}"/>
              </a:ext>
            </a:extLst>
          </p:cNvPr>
          <p:cNvSpPr/>
          <p:nvPr/>
        </p:nvSpPr>
        <p:spPr>
          <a:xfrm>
            <a:off x="1717377" y="1112538"/>
            <a:ext cx="3419118"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Introduction to Steganography</a:t>
            </a:r>
            <a:endParaRPr lang="en-US" sz="2000" dirty="0"/>
          </a:p>
        </p:txBody>
      </p:sp>
      <p:sp>
        <p:nvSpPr>
          <p:cNvPr id="11" name="Shape 9">
            <a:extLst>
              <a:ext uri="{FF2B5EF4-FFF2-40B4-BE49-F238E27FC236}">
                <a16:creationId xmlns:a16="http://schemas.microsoft.com/office/drawing/2014/main" id="{3DAA40EF-B34B-2D3E-017B-0C4E3B958221}"/>
              </a:ext>
            </a:extLst>
          </p:cNvPr>
          <p:cNvSpPr/>
          <p:nvPr/>
        </p:nvSpPr>
        <p:spPr>
          <a:xfrm flipV="1">
            <a:off x="1004992" y="1890826"/>
            <a:ext cx="704684" cy="45719"/>
          </a:xfrm>
          <a:prstGeom prst="rect">
            <a:avLst/>
          </a:prstGeom>
          <a:solidFill>
            <a:srgbClr val="8061FF"/>
          </a:solidFill>
          <a:ln/>
        </p:spPr>
        <p:txBody>
          <a:bodyPr/>
          <a:lstStyle/>
          <a:p>
            <a:endParaRPr lang="en-IN" sz="2000"/>
          </a:p>
        </p:txBody>
      </p:sp>
      <p:sp>
        <p:nvSpPr>
          <p:cNvPr id="12" name="Shape 10">
            <a:extLst>
              <a:ext uri="{FF2B5EF4-FFF2-40B4-BE49-F238E27FC236}">
                <a16:creationId xmlns:a16="http://schemas.microsoft.com/office/drawing/2014/main" id="{2CF31EBD-843A-83A2-5D77-2EDAC8002203}"/>
              </a:ext>
            </a:extLst>
          </p:cNvPr>
          <p:cNvSpPr/>
          <p:nvPr/>
        </p:nvSpPr>
        <p:spPr>
          <a:xfrm>
            <a:off x="679907" y="1746588"/>
            <a:ext cx="388739" cy="388739"/>
          </a:xfrm>
          <a:prstGeom prst="roundRect">
            <a:avLst>
              <a:gd name="adj" fmla="val 13337"/>
            </a:avLst>
          </a:prstGeom>
          <a:solidFill>
            <a:srgbClr val="1E1B4A"/>
          </a:solidFill>
          <a:ln/>
        </p:spPr>
        <p:txBody>
          <a:bodyPr/>
          <a:lstStyle/>
          <a:p>
            <a:endParaRPr lang="en-IN" sz="2000"/>
          </a:p>
        </p:txBody>
      </p:sp>
      <p:sp>
        <p:nvSpPr>
          <p:cNvPr id="13" name="Text 11">
            <a:extLst>
              <a:ext uri="{FF2B5EF4-FFF2-40B4-BE49-F238E27FC236}">
                <a16:creationId xmlns:a16="http://schemas.microsoft.com/office/drawing/2014/main" id="{0318393B-40F6-5793-3605-23C1CE380F74}"/>
              </a:ext>
            </a:extLst>
          </p:cNvPr>
          <p:cNvSpPr/>
          <p:nvPr/>
        </p:nvSpPr>
        <p:spPr>
          <a:xfrm>
            <a:off x="798930" y="1778463"/>
            <a:ext cx="119241" cy="21699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2</a:t>
            </a:r>
            <a:endParaRPr lang="en-US" sz="2000" dirty="0"/>
          </a:p>
        </p:txBody>
      </p:sp>
      <p:sp>
        <p:nvSpPr>
          <p:cNvPr id="14" name="Text 12">
            <a:extLst>
              <a:ext uri="{FF2B5EF4-FFF2-40B4-BE49-F238E27FC236}">
                <a16:creationId xmlns:a16="http://schemas.microsoft.com/office/drawing/2014/main" id="{82302D9F-EC29-6AB7-0F5C-ACD26C4C55DA}"/>
              </a:ext>
            </a:extLst>
          </p:cNvPr>
          <p:cNvSpPr/>
          <p:nvPr/>
        </p:nvSpPr>
        <p:spPr>
          <a:xfrm>
            <a:off x="1810596" y="1793966"/>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Project Overview</a:t>
            </a:r>
            <a:endParaRPr lang="en-US" sz="2000" dirty="0"/>
          </a:p>
        </p:txBody>
      </p:sp>
      <p:sp>
        <p:nvSpPr>
          <p:cNvPr id="16" name="Shape 14">
            <a:extLst>
              <a:ext uri="{FF2B5EF4-FFF2-40B4-BE49-F238E27FC236}">
                <a16:creationId xmlns:a16="http://schemas.microsoft.com/office/drawing/2014/main" id="{93692F59-3A0E-EA27-D826-2DDD8DBAFDD4}"/>
              </a:ext>
            </a:extLst>
          </p:cNvPr>
          <p:cNvSpPr/>
          <p:nvPr/>
        </p:nvSpPr>
        <p:spPr>
          <a:xfrm>
            <a:off x="1032486" y="2637087"/>
            <a:ext cx="684891" cy="45719"/>
          </a:xfrm>
          <a:prstGeom prst="rect">
            <a:avLst/>
          </a:prstGeom>
          <a:solidFill>
            <a:srgbClr val="8061FF"/>
          </a:solidFill>
          <a:ln/>
        </p:spPr>
        <p:txBody>
          <a:bodyPr/>
          <a:lstStyle/>
          <a:p>
            <a:endParaRPr lang="en-IN" sz="2000"/>
          </a:p>
        </p:txBody>
      </p:sp>
      <p:sp>
        <p:nvSpPr>
          <p:cNvPr id="17" name="Shape 15">
            <a:extLst>
              <a:ext uri="{FF2B5EF4-FFF2-40B4-BE49-F238E27FC236}">
                <a16:creationId xmlns:a16="http://schemas.microsoft.com/office/drawing/2014/main" id="{97B390C7-0232-63F2-DE92-B49BB1CA88B0}"/>
              </a:ext>
            </a:extLst>
          </p:cNvPr>
          <p:cNvSpPr/>
          <p:nvPr/>
        </p:nvSpPr>
        <p:spPr>
          <a:xfrm>
            <a:off x="663065" y="2419574"/>
            <a:ext cx="388739" cy="388739"/>
          </a:xfrm>
          <a:prstGeom prst="roundRect">
            <a:avLst>
              <a:gd name="adj" fmla="val 13337"/>
            </a:avLst>
          </a:prstGeom>
          <a:solidFill>
            <a:srgbClr val="1E1B4A"/>
          </a:solidFill>
          <a:ln/>
        </p:spPr>
        <p:txBody>
          <a:bodyPr/>
          <a:lstStyle/>
          <a:p>
            <a:endParaRPr lang="en-IN" sz="2000"/>
          </a:p>
        </p:txBody>
      </p:sp>
      <p:sp>
        <p:nvSpPr>
          <p:cNvPr id="18" name="Text 16">
            <a:extLst>
              <a:ext uri="{FF2B5EF4-FFF2-40B4-BE49-F238E27FC236}">
                <a16:creationId xmlns:a16="http://schemas.microsoft.com/office/drawing/2014/main" id="{082DB9E9-BEAD-B133-B3C5-24F8FA1B68D7}"/>
              </a:ext>
            </a:extLst>
          </p:cNvPr>
          <p:cNvSpPr/>
          <p:nvPr/>
        </p:nvSpPr>
        <p:spPr>
          <a:xfrm>
            <a:off x="795432" y="2521109"/>
            <a:ext cx="156567" cy="14120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3</a:t>
            </a:r>
            <a:endParaRPr lang="en-US" sz="2000" dirty="0"/>
          </a:p>
        </p:txBody>
      </p:sp>
      <p:sp>
        <p:nvSpPr>
          <p:cNvPr id="19" name="Text 17">
            <a:extLst>
              <a:ext uri="{FF2B5EF4-FFF2-40B4-BE49-F238E27FC236}">
                <a16:creationId xmlns:a16="http://schemas.microsoft.com/office/drawing/2014/main" id="{9B83C28F-E10E-27C9-F8B2-AD14BB7774EF}"/>
              </a:ext>
            </a:extLst>
          </p:cNvPr>
          <p:cNvSpPr/>
          <p:nvPr/>
        </p:nvSpPr>
        <p:spPr>
          <a:xfrm>
            <a:off x="1792833" y="2473592"/>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End Users</a:t>
            </a:r>
            <a:endParaRPr lang="en-US" sz="2000" dirty="0"/>
          </a:p>
        </p:txBody>
      </p:sp>
      <p:sp>
        <p:nvSpPr>
          <p:cNvPr id="21" name="Shape 19">
            <a:extLst>
              <a:ext uri="{FF2B5EF4-FFF2-40B4-BE49-F238E27FC236}">
                <a16:creationId xmlns:a16="http://schemas.microsoft.com/office/drawing/2014/main" id="{79F951BA-E620-9B56-8207-F34D16969473}"/>
              </a:ext>
            </a:extLst>
          </p:cNvPr>
          <p:cNvSpPr/>
          <p:nvPr/>
        </p:nvSpPr>
        <p:spPr>
          <a:xfrm flipV="1">
            <a:off x="1112540" y="3308401"/>
            <a:ext cx="604837" cy="45719"/>
          </a:xfrm>
          <a:prstGeom prst="rect">
            <a:avLst/>
          </a:prstGeom>
          <a:solidFill>
            <a:srgbClr val="8061FF"/>
          </a:solidFill>
          <a:ln/>
        </p:spPr>
        <p:txBody>
          <a:bodyPr/>
          <a:lstStyle/>
          <a:p>
            <a:endParaRPr lang="en-IN" sz="2000"/>
          </a:p>
        </p:txBody>
      </p:sp>
      <p:sp>
        <p:nvSpPr>
          <p:cNvPr id="22" name="Shape 20">
            <a:extLst>
              <a:ext uri="{FF2B5EF4-FFF2-40B4-BE49-F238E27FC236}">
                <a16:creationId xmlns:a16="http://schemas.microsoft.com/office/drawing/2014/main" id="{56B2B311-1448-4932-9630-634145AEB5E7}"/>
              </a:ext>
            </a:extLst>
          </p:cNvPr>
          <p:cNvSpPr/>
          <p:nvPr/>
        </p:nvSpPr>
        <p:spPr>
          <a:xfrm>
            <a:off x="723801" y="3164791"/>
            <a:ext cx="388739" cy="388739"/>
          </a:xfrm>
          <a:prstGeom prst="roundRect">
            <a:avLst>
              <a:gd name="adj" fmla="val 13337"/>
            </a:avLst>
          </a:prstGeom>
          <a:solidFill>
            <a:srgbClr val="1E1B4A"/>
          </a:solidFill>
          <a:ln/>
        </p:spPr>
        <p:txBody>
          <a:bodyPr/>
          <a:lstStyle/>
          <a:p>
            <a:endParaRPr lang="en-IN" sz="2000"/>
          </a:p>
        </p:txBody>
      </p:sp>
      <p:sp>
        <p:nvSpPr>
          <p:cNvPr id="23" name="Text 21">
            <a:extLst>
              <a:ext uri="{FF2B5EF4-FFF2-40B4-BE49-F238E27FC236}">
                <a16:creationId xmlns:a16="http://schemas.microsoft.com/office/drawing/2014/main" id="{F585784B-780C-1B50-A553-62D8ACDEDED7}"/>
              </a:ext>
            </a:extLst>
          </p:cNvPr>
          <p:cNvSpPr/>
          <p:nvPr/>
        </p:nvSpPr>
        <p:spPr>
          <a:xfrm>
            <a:off x="813559" y="3189923"/>
            <a:ext cx="173474"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4</a:t>
            </a:r>
            <a:endParaRPr lang="en-US" sz="2000" dirty="0"/>
          </a:p>
        </p:txBody>
      </p:sp>
      <p:sp>
        <p:nvSpPr>
          <p:cNvPr id="24" name="Text 22">
            <a:extLst>
              <a:ext uri="{FF2B5EF4-FFF2-40B4-BE49-F238E27FC236}">
                <a16:creationId xmlns:a16="http://schemas.microsoft.com/office/drawing/2014/main" id="{7F248DB6-CFFD-ED31-5CCA-23B234F9E8D8}"/>
              </a:ext>
            </a:extLst>
          </p:cNvPr>
          <p:cNvSpPr/>
          <p:nvPr/>
        </p:nvSpPr>
        <p:spPr>
          <a:xfrm>
            <a:off x="1760210" y="3156823"/>
            <a:ext cx="3106579"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Solution &amp; Value Proposition</a:t>
            </a:r>
            <a:endParaRPr lang="en-US" sz="2000" dirty="0"/>
          </a:p>
        </p:txBody>
      </p:sp>
      <p:sp>
        <p:nvSpPr>
          <p:cNvPr id="26" name="Shape 24">
            <a:extLst>
              <a:ext uri="{FF2B5EF4-FFF2-40B4-BE49-F238E27FC236}">
                <a16:creationId xmlns:a16="http://schemas.microsoft.com/office/drawing/2014/main" id="{09175036-E41D-77DD-4412-AC21E43F5EB6}"/>
              </a:ext>
            </a:extLst>
          </p:cNvPr>
          <p:cNvSpPr/>
          <p:nvPr/>
        </p:nvSpPr>
        <p:spPr>
          <a:xfrm flipV="1">
            <a:off x="1068646" y="3966646"/>
            <a:ext cx="648731" cy="45719"/>
          </a:xfrm>
          <a:prstGeom prst="rect">
            <a:avLst/>
          </a:prstGeom>
          <a:solidFill>
            <a:srgbClr val="8061FF"/>
          </a:solidFill>
          <a:ln/>
        </p:spPr>
        <p:txBody>
          <a:bodyPr/>
          <a:lstStyle/>
          <a:p>
            <a:endParaRPr lang="en-IN" sz="2000"/>
          </a:p>
        </p:txBody>
      </p:sp>
      <p:sp>
        <p:nvSpPr>
          <p:cNvPr id="27" name="Shape 25">
            <a:extLst>
              <a:ext uri="{FF2B5EF4-FFF2-40B4-BE49-F238E27FC236}">
                <a16:creationId xmlns:a16="http://schemas.microsoft.com/office/drawing/2014/main" id="{164F4EAB-0B13-11EA-D336-EC777E0EB5F2}"/>
              </a:ext>
            </a:extLst>
          </p:cNvPr>
          <p:cNvSpPr/>
          <p:nvPr/>
        </p:nvSpPr>
        <p:spPr>
          <a:xfrm>
            <a:off x="695384" y="3792316"/>
            <a:ext cx="388739" cy="388739"/>
          </a:xfrm>
          <a:prstGeom prst="roundRect">
            <a:avLst>
              <a:gd name="adj" fmla="val 13337"/>
            </a:avLst>
          </a:prstGeom>
          <a:solidFill>
            <a:srgbClr val="1E1B4A"/>
          </a:solidFill>
          <a:ln/>
        </p:spPr>
        <p:txBody>
          <a:bodyPr/>
          <a:lstStyle/>
          <a:p>
            <a:endParaRPr lang="en-IN" sz="2000"/>
          </a:p>
        </p:txBody>
      </p:sp>
      <p:sp>
        <p:nvSpPr>
          <p:cNvPr id="28" name="Text 26">
            <a:extLst>
              <a:ext uri="{FF2B5EF4-FFF2-40B4-BE49-F238E27FC236}">
                <a16:creationId xmlns:a16="http://schemas.microsoft.com/office/drawing/2014/main" id="{EE7934A7-CD2A-0016-1ABB-164656C0B5B9}"/>
              </a:ext>
            </a:extLst>
          </p:cNvPr>
          <p:cNvSpPr/>
          <p:nvPr/>
        </p:nvSpPr>
        <p:spPr>
          <a:xfrm>
            <a:off x="829962" y="3836868"/>
            <a:ext cx="167045"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5</a:t>
            </a:r>
            <a:endParaRPr lang="en-US" sz="2000" dirty="0"/>
          </a:p>
        </p:txBody>
      </p:sp>
      <p:sp>
        <p:nvSpPr>
          <p:cNvPr id="29" name="Text 27">
            <a:extLst>
              <a:ext uri="{FF2B5EF4-FFF2-40B4-BE49-F238E27FC236}">
                <a16:creationId xmlns:a16="http://schemas.microsoft.com/office/drawing/2014/main" id="{79348B25-4D54-16C6-DF24-10A875E7A310}"/>
              </a:ext>
            </a:extLst>
          </p:cNvPr>
          <p:cNvSpPr/>
          <p:nvPr/>
        </p:nvSpPr>
        <p:spPr>
          <a:xfrm>
            <a:off x="1792834" y="3815681"/>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Customization</a:t>
            </a:r>
            <a:endParaRPr lang="en-US" sz="2000" dirty="0"/>
          </a:p>
        </p:txBody>
      </p:sp>
      <p:sp>
        <p:nvSpPr>
          <p:cNvPr id="31" name="Shape 29">
            <a:extLst>
              <a:ext uri="{FF2B5EF4-FFF2-40B4-BE49-F238E27FC236}">
                <a16:creationId xmlns:a16="http://schemas.microsoft.com/office/drawing/2014/main" id="{D1DA09E3-35E4-EE61-09C9-EFAFF26A107A}"/>
              </a:ext>
            </a:extLst>
          </p:cNvPr>
          <p:cNvSpPr/>
          <p:nvPr/>
        </p:nvSpPr>
        <p:spPr>
          <a:xfrm flipV="1">
            <a:off x="1087768" y="4688845"/>
            <a:ext cx="621908" cy="45719"/>
          </a:xfrm>
          <a:prstGeom prst="rect">
            <a:avLst/>
          </a:prstGeom>
          <a:solidFill>
            <a:srgbClr val="8061FF"/>
          </a:solidFill>
          <a:ln/>
        </p:spPr>
        <p:txBody>
          <a:bodyPr/>
          <a:lstStyle/>
          <a:p>
            <a:endParaRPr lang="en-IN" sz="2000"/>
          </a:p>
        </p:txBody>
      </p:sp>
      <p:sp>
        <p:nvSpPr>
          <p:cNvPr id="32" name="Shape 30">
            <a:extLst>
              <a:ext uri="{FF2B5EF4-FFF2-40B4-BE49-F238E27FC236}">
                <a16:creationId xmlns:a16="http://schemas.microsoft.com/office/drawing/2014/main" id="{5E74E8CC-C440-70F9-9E99-F9A77171CDA5}"/>
              </a:ext>
            </a:extLst>
          </p:cNvPr>
          <p:cNvSpPr/>
          <p:nvPr/>
        </p:nvSpPr>
        <p:spPr>
          <a:xfrm>
            <a:off x="679345" y="4502552"/>
            <a:ext cx="388739" cy="388739"/>
          </a:xfrm>
          <a:prstGeom prst="roundRect">
            <a:avLst>
              <a:gd name="adj" fmla="val 13337"/>
            </a:avLst>
          </a:prstGeom>
          <a:solidFill>
            <a:srgbClr val="1E1B4A"/>
          </a:solidFill>
          <a:ln/>
        </p:spPr>
        <p:txBody>
          <a:bodyPr/>
          <a:lstStyle/>
          <a:p>
            <a:endParaRPr lang="en-IN" sz="2000"/>
          </a:p>
        </p:txBody>
      </p:sp>
      <p:sp>
        <p:nvSpPr>
          <p:cNvPr id="33" name="Text 31">
            <a:extLst>
              <a:ext uri="{FF2B5EF4-FFF2-40B4-BE49-F238E27FC236}">
                <a16:creationId xmlns:a16="http://schemas.microsoft.com/office/drawing/2014/main" id="{DDBCDA0A-2A8C-B8FB-3F6D-5AE71C03162D}"/>
              </a:ext>
            </a:extLst>
          </p:cNvPr>
          <p:cNvSpPr/>
          <p:nvPr/>
        </p:nvSpPr>
        <p:spPr>
          <a:xfrm>
            <a:off x="818917" y="4574941"/>
            <a:ext cx="168116"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6</a:t>
            </a:r>
            <a:endParaRPr lang="en-US" sz="2000" dirty="0"/>
          </a:p>
        </p:txBody>
      </p:sp>
      <p:sp>
        <p:nvSpPr>
          <p:cNvPr id="34" name="Text 32">
            <a:extLst>
              <a:ext uri="{FF2B5EF4-FFF2-40B4-BE49-F238E27FC236}">
                <a16:creationId xmlns:a16="http://schemas.microsoft.com/office/drawing/2014/main" id="{FAAB5B37-6E79-2715-A1CC-D63DF1209127}"/>
              </a:ext>
            </a:extLst>
          </p:cNvPr>
          <p:cNvSpPr/>
          <p:nvPr/>
        </p:nvSpPr>
        <p:spPr>
          <a:xfrm>
            <a:off x="1874629" y="4533782"/>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Modelling</a:t>
            </a:r>
            <a:endParaRPr lang="en-US" sz="2000" dirty="0"/>
          </a:p>
        </p:txBody>
      </p:sp>
      <p:sp>
        <p:nvSpPr>
          <p:cNvPr id="36" name="Shape 34">
            <a:extLst>
              <a:ext uri="{FF2B5EF4-FFF2-40B4-BE49-F238E27FC236}">
                <a16:creationId xmlns:a16="http://schemas.microsoft.com/office/drawing/2014/main" id="{BBA3A6C9-B7D0-FE89-3F77-95A24DA0E800}"/>
              </a:ext>
            </a:extLst>
          </p:cNvPr>
          <p:cNvSpPr/>
          <p:nvPr/>
        </p:nvSpPr>
        <p:spPr>
          <a:xfrm>
            <a:off x="1138303" y="5403467"/>
            <a:ext cx="571374" cy="45719"/>
          </a:xfrm>
          <a:prstGeom prst="rect">
            <a:avLst/>
          </a:prstGeom>
          <a:solidFill>
            <a:srgbClr val="8061FF"/>
          </a:solidFill>
          <a:ln/>
        </p:spPr>
        <p:txBody>
          <a:bodyPr/>
          <a:lstStyle/>
          <a:p>
            <a:endParaRPr lang="en-IN" sz="2000"/>
          </a:p>
        </p:txBody>
      </p:sp>
      <p:sp>
        <p:nvSpPr>
          <p:cNvPr id="37" name="Shape 35">
            <a:extLst>
              <a:ext uri="{FF2B5EF4-FFF2-40B4-BE49-F238E27FC236}">
                <a16:creationId xmlns:a16="http://schemas.microsoft.com/office/drawing/2014/main" id="{B64EA470-FBC4-427B-22E8-711993E940AF}"/>
              </a:ext>
            </a:extLst>
          </p:cNvPr>
          <p:cNvSpPr/>
          <p:nvPr/>
        </p:nvSpPr>
        <p:spPr>
          <a:xfrm>
            <a:off x="723801" y="5235651"/>
            <a:ext cx="388739" cy="388739"/>
          </a:xfrm>
          <a:prstGeom prst="roundRect">
            <a:avLst>
              <a:gd name="adj" fmla="val 13337"/>
            </a:avLst>
          </a:prstGeom>
          <a:solidFill>
            <a:srgbClr val="1E1B4A"/>
          </a:solidFill>
          <a:ln/>
        </p:spPr>
        <p:txBody>
          <a:bodyPr/>
          <a:lstStyle/>
          <a:p>
            <a:endParaRPr lang="en-IN" sz="2000"/>
          </a:p>
        </p:txBody>
      </p:sp>
      <p:sp>
        <p:nvSpPr>
          <p:cNvPr id="38" name="Text 36">
            <a:extLst>
              <a:ext uri="{FF2B5EF4-FFF2-40B4-BE49-F238E27FC236}">
                <a16:creationId xmlns:a16="http://schemas.microsoft.com/office/drawing/2014/main" id="{857152A6-F0CD-42C3-6106-C26CB235EF08}"/>
              </a:ext>
            </a:extLst>
          </p:cNvPr>
          <p:cNvSpPr/>
          <p:nvPr/>
        </p:nvSpPr>
        <p:spPr>
          <a:xfrm>
            <a:off x="837428" y="5319397"/>
            <a:ext cx="156805"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7</a:t>
            </a:r>
            <a:endParaRPr lang="en-US" sz="2000" dirty="0"/>
          </a:p>
        </p:txBody>
      </p:sp>
      <p:sp>
        <p:nvSpPr>
          <p:cNvPr id="39" name="Text 37">
            <a:extLst>
              <a:ext uri="{FF2B5EF4-FFF2-40B4-BE49-F238E27FC236}">
                <a16:creationId xmlns:a16="http://schemas.microsoft.com/office/drawing/2014/main" id="{1E4FB8DD-99CA-D13C-EED9-4DA645B221C5}"/>
              </a:ext>
            </a:extLst>
          </p:cNvPr>
          <p:cNvSpPr/>
          <p:nvPr/>
        </p:nvSpPr>
        <p:spPr>
          <a:xfrm>
            <a:off x="1862490" y="5276369"/>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Results</a:t>
            </a:r>
            <a:endParaRPr lang="en-US" sz="2000" dirty="0"/>
          </a:p>
        </p:txBody>
      </p:sp>
      <p:sp>
        <p:nvSpPr>
          <p:cNvPr id="41" name="Shape 39">
            <a:extLst>
              <a:ext uri="{FF2B5EF4-FFF2-40B4-BE49-F238E27FC236}">
                <a16:creationId xmlns:a16="http://schemas.microsoft.com/office/drawing/2014/main" id="{9A0AD249-AD15-EBE5-10E7-8994922851A3}"/>
              </a:ext>
            </a:extLst>
          </p:cNvPr>
          <p:cNvSpPr/>
          <p:nvPr/>
        </p:nvSpPr>
        <p:spPr>
          <a:xfrm flipV="1">
            <a:off x="1083603" y="6185832"/>
            <a:ext cx="716853" cy="45719"/>
          </a:xfrm>
          <a:prstGeom prst="rect">
            <a:avLst/>
          </a:prstGeom>
          <a:solidFill>
            <a:srgbClr val="8061FF"/>
          </a:solidFill>
          <a:ln/>
        </p:spPr>
        <p:txBody>
          <a:bodyPr/>
          <a:lstStyle/>
          <a:p>
            <a:endParaRPr lang="en-IN" sz="2000"/>
          </a:p>
        </p:txBody>
      </p:sp>
      <p:sp>
        <p:nvSpPr>
          <p:cNvPr id="42" name="Shape 40">
            <a:extLst>
              <a:ext uri="{FF2B5EF4-FFF2-40B4-BE49-F238E27FC236}">
                <a16:creationId xmlns:a16="http://schemas.microsoft.com/office/drawing/2014/main" id="{F4FFEFA2-FD7A-C308-E861-EC27701EE216}"/>
              </a:ext>
            </a:extLst>
          </p:cNvPr>
          <p:cNvSpPr/>
          <p:nvPr/>
        </p:nvSpPr>
        <p:spPr>
          <a:xfrm>
            <a:off x="723801" y="5991463"/>
            <a:ext cx="388739" cy="388739"/>
          </a:xfrm>
          <a:prstGeom prst="roundRect">
            <a:avLst>
              <a:gd name="adj" fmla="val 13337"/>
            </a:avLst>
          </a:prstGeom>
          <a:solidFill>
            <a:srgbClr val="1E1B4A"/>
          </a:solidFill>
          <a:ln/>
        </p:spPr>
        <p:txBody>
          <a:bodyPr/>
          <a:lstStyle/>
          <a:p>
            <a:endParaRPr lang="en-IN" sz="2000"/>
          </a:p>
        </p:txBody>
      </p:sp>
      <p:sp>
        <p:nvSpPr>
          <p:cNvPr id="43" name="Text 41">
            <a:extLst>
              <a:ext uri="{FF2B5EF4-FFF2-40B4-BE49-F238E27FC236}">
                <a16:creationId xmlns:a16="http://schemas.microsoft.com/office/drawing/2014/main" id="{8A9283AE-D001-4263-7382-11CD3DF1C21D}"/>
              </a:ext>
            </a:extLst>
          </p:cNvPr>
          <p:cNvSpPr/>
          <p:nvPr/>
        </p:nvSpPr>
        <p:spPr>
          <a:xfrm>
            <a:off x="840329" y="6086711"/>
            <a:ext cx="164663"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8</a:t>
            </a:r>
            <a:endParaRPr lang="en-US" sz="2000" dirty="0"/>
          </a:p>
        </p:txBody>
      </p:sp>
      <p:sp>
        <p:nvSpPr>
          <p:cNvPr id="44" name="Text 42">
            <a:extLst>
              <a:ext uri="{FF2B5EF4-FFF2-40B4-BE49-F238E27FC236}">
                <a16:creationId xmlns:a16="http://schemas.microsoft.com/office/drawing/2014/main" id="{9AE9AEEC-3344-DA8F-4B5C-7C69CB68597F}"/>
              </a:ext>
            </a:extLst>
          </p:cNvPr>
          <p:cNvSpPr/>
          <p:nvPr/>
        </p:nvSpPr>
        <p:spPr>
          <a:xfrm>
            <a:off x="1832303" y="5991463"/>
            <a:ext cx="2117765"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References &amp; Links</a:t>
            </a:r>
            <a:endParaRPr lang="en-US" sz="2000" dirty="0"/>
          </a:p>
        </p:txBody>
      </p:sp>
      <p:pic>
        <p:nvPicPr>
          <p:cNvPr id="48" name="Image 0">
            <a:extLst>
              <a:ext uri="{FF2B5EF4-FFF2-40B4-BE49-F238E27FC236}">
                <a16:creationId xmlns:a16="http://schemas.microsoft.com/office/drawing/2014/main" id="{9A0C50ED-8CCA-1139-78BB-EA6CE97602AB}"/>
              </a:ext>
            </a:extLst>
          </p:cNvPr>
          <p:cNvPicPr>
            <a:picLocks noChangeAspect="1"/>
          </p:cNvPicPr>
          <p:nvPr/>
        </p:nvPicPr>
        <p:blipFill>
          <a:blip r:embed="rId2"/>
          <a:stretch>
            <a:fillRect/>
          </a:stretch>
        </p:blipFill>
        <p:spPr>
          <a:xfrm>
            <a:off x="6095999" y="-1"/>
            <a:ext cx="6096001" cy="6821673"/>
          </a:xfrm>
          <a:prstGeom prst="rect">
            <a:avLst/>
          </a:prstGeom>
        </p:spPr>
      </p:pic>
    </p:spTree>
    <p:extLst>
      <p:ext uri="{BB962C8B-B14F-4D97-AF65-F5344CB8AC3E}">
        <p14:creationId xmlns:p14="http://schemas.microsoft.com/office/powerpoint/2010/main" val="2149006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sp>
        <p:nvSpPr>
          <p:cNvPr id="3" name="Shape 1">
            <a:extLst>
              <a:ext uri="{FF2B5EF4-FFF2-40B4-BE49-F238E27FC236}">
                <a16:creationId xmlns:a16="http://schemas.microsoft.com/office/drawing/2014/main" id="{2102446E-9D34-CFF0-CC94-0D61BBB79066}"/>
              </a:ext>
            </a:extLst>
          </p:cNvPr>
          <p:cNvSpPr/>
          <p:nvPr/>
        </p:nvSpPr>
        <p:spPr>
          <a:xfrm>
            <a:off x="-1" y="0"/>
            <a:ext cx="12192001" cy="6858000"/>
          </a:xfrm>
          <a:prstGeom prst="rect">
            <a:avLst/>
          </a:prstGeom>
          <a:solidFill>
            <a:srgbClr val="002060"/>
          </a:solidFill>
          <a:ln/>
        </p:spPr>
        <p:txBody>
          <a:bodyPr/>
          <a:lstStyle/>
          <a:p>
            <a:endParaRPr lang="en-IN" dirty="0"/>
          </a:p>
        </p:txBody>
      </p:sp>
      <p:sp>
        <p:nvSpPr>
          <p:cNvPr id="4" name="Text 2">
            <a:extLst>
              <a:ext uri="{FF2B5EF4-FFF2-40B4-BE49-F238E27FC236}">
                <a16:creationId xmlns:a16="http://schemas.microsoft.com/office/drawing/2014/main" id="{118B77A3-3E7E-3842-D0DC-5301C2A62CED}"/>
              </a:ext>
            </a:extLst>
          </p:cNvPr>
          <p:cNvSpPr/>
          <p:nvPr/>
        </p:nvSpPr>
        <p:spPr>
          <a:xfrm>
            <a:off x="0" y="-64087"/>
            <a:ext cx="5809059" cy="72604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718"/>
              </a:lnSpc>
              <a:buNone/>
            </a:pPr>
            <a:r>
              <a:rPr lang="en-US" sz="4574" b="1" u="sng" dirty="0">
                <a:latin typeface="Syne" pitchFamily="34" charset="0"/>
                <a:ea typeface="Syne" pitchFamily="34" charset="-122"/>
                <a:cs typeface="Syne" pitchFamily="34" charset="-120"/>
              </a:rPr>
              <a:t>PROJECT OVERVIEW</a:t>
            </a:r>
            <a:endParaRPr lang="en-US" sz="4574" u="sng" dirty="0"/>
          </a:p>
        </p:txBody>
      </p:sp>
      <p:sp>
        <p:nvSpPr>
          <p:cNvPr id="5" name="Text 3">
            <a:extLst>
              <a:ext uri="{FF2B5EF4-FFF2-40B4-BE49-F238E27FC236}">
                <a16:creationId xmlns:a16="http://schemas.microsoft.com/office/drawing/2014/main" id="{A0DF9ED0-F911-B1E8-C125-421767F4B74D}"/>
              </a:ext>
            </a:extLst>
          </p:cNvPr>
          <p:cNvSpPr/>
          <p:nvPr/>
        </p:nvSpPr>
        <p:spPr>
          <a:xfrm>
            <a:off x="132278" y="1290042"/>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Objective:</a:t>
            </a:r>
            <a:endParaRPr lang="en-US" sz="2287" dirty="0"/>
          </a:p>
        </p:txBody>
      </p:sp>
      <p:sp>
        <p:nvSpPr>
          <p:cNvPr id="6" name="Text 4">
            <a:extLst>
              <a:ext uri="{FF2B5EF4-FFF2-40B4-BE49-F238E27FC236}">
                <a16:creationId xmlns:a16="http://schemas.microsoft.com/office/drawing/2014/main" id="{727AF58F-7537-33DC-C376-6E1E9F95C755}"/>
              </a:ext>
            </a:extLst>
          </p:cNvPr>
          <p:cNvSpPr/>
          <p:nvPr/>
        </p:nvSpPr>
        <p:spPr>
          <a:xfrm>
            <a:off x="132278" y="1830943"/>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Our primary objective was to develop a robust steganography solution that enhances data security by embedding text within images. This solution should be effective in concealing sensitive information, making it nearly undetectable to unauthorized access.</a:t>
            </a:r>
            <a:endParaRPr lang="en-US" sz="1944" dirty="0"/>
          </a:p>
        </p:txBody>
      </p:sp>
      <p:sp>
        <p:nvSpPr>
          <p:cNvPr id="7" name="Text 5">
            <a:extLst>
              <a:ext uri="{FF2B5EF4-FFF2-40B4-BE49-F238E27FC236}">
                <a16:creationId xmlns:a16="http://schemas.microsoft.com/office/drawing/2014/main" id="{6773F149-1422-4C21-B0D5-37D6023081D5}"/>
              </a:ext>
            </a:extLst>
          </p:cNvPr>
          <p:cNvSpPr/>
          <p:nvPr/>
        </p:nvSpPr>
        <p:spPr>
          <a:xfrm>
            <a:off x="3961210" y="1281111"/>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Methodology:</a:t>
            </a:r>
            <a:endParaRPr lang="en-US" sz="2287" dirty="0"/>
          </a:p>
        </p:txBody>
      </p:sp>
      <p:sp>
        <p:nvSpPr>
          <p:cNvPr id="8" name="Text 6">
            <a:extLst>
              <a:ext uri="{FF2B5EF4-FFF2-40B4-BE49-F238E27FC236}">
                <a16:creationId xmlns:a16="http://schemas.microsoft.com/office/drawing/2014/main" id="{6C89525E-ADA5-2803-42A3-C2FC3AE57733}"/>
              </a:ext>
            </a:extLst>
          </p:cNvPr>
          <p:cNvSpPr/>
          <p:nvPr/>
        </p:nvSpPr>
        <p:spPr>
          <a:xfrm>
            <a:off x="3961210" y="1848802"/>
            <a:ext cx="3828931" cy="316039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adopted a practical and iterative approach, employing a combination of image processing algorithms and data encoding techniques. Our chosen methodology ensured both efficiency and effectiveness in achieving our goals.</a:t>
            </a:r>
            <a:endParaRPr lang="en-US" sz="1944" dirty="0"/>
          </a:p>
        </p:txBody>
      </p:sp>
      <p:sp>
        <p:nvSpPr>
          <p:cNvPr id="9" name="Text 7">
            <a:extLst>
              <a:ext uri="{FF2B5EF4-FFF2-40B4-BE49-F238E27FC236}">
                <a16:creationId xmlns:a16="http://schemas.microsoft.com/office/drawing/2014/main" id="{F6976F78-D003-ADFA-92DC-63A4E05A4D3A}"/>
              </a:ext>
            </a:extLst>
          </p:cNvPr>
          <p:cNvSpPr/>
          <p:nvPr/>
        </p:nvSpPr>
        <p:spPr>
          <a:xfrm>
            <a:off x="8230791" y="1220985"/>
            <a:ext cx="3701653"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Tools and Technologies:</a:t>
            </a:r>
            <a:endParaRPr lang="en-US" sz="2287" dirty="0"/>
          </a:p>
        </p:txBody>
      </p:sp>
      <p:sp>
        <p:nvSpPr>
          <p:cNvPr id="10" name="Text 8">
            <a:extLst>
              <a:ext uri="{FF2B5EF4-FFF2-40B4-BE49-F238E27FC236}">
                <a16:creationId xmlns:a16="http://schemas.microsoft.com/office/drawing/2014/main" id="{E46F9924-5EB8-E7AE-C0F0-F941835CCBFA}"/>
              </a:ext>
            </a:extLst>
          </p:cNvPr>
          <p:cNvSpPr/>
          <p:nvPr/>
        </p:nvSpPr>
        <p:spPr>
          <a:xfrm>
            <a:off x="8230791" y="1830943"/>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To achieve our objectives, we utilized a variety of tools and technologies, including Python programming language, OpenCV library for image processing, and specialized steganography libraries. These tools enabled us to implement our steganography algorithm.</a:t>
            </a:r>
            <a:endParaRPr lang="en-US" sz="1944" dirty="0"/>
          </a:p>
        </p:txBody>
      </p:sp>
    </p:spTree>
    <p:extLst>
      <p:ext uri="{BB962C8B-B14F-4D97-AF65-F5344CB8AC3E}">
        <p14:creationId xmlns:p14="http://schemas.microsoft.com/office/powerpoint/2010/main" val="1503610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69000"/>
                <a:hueMod val="91000"/>
                <a:satMod val="164000"/>
                <a:lumMod val="74000"/>
              </a:schemeClr>
              <a:schemeClr val="bg2">
                <a:hueMod val="124000"/>
                <a:satMod val="140000"/>
                <a:lumMod val="142000"/>
              </a:schemeClr>
            </a:duotone>
            <a:lum/>
          </a:blip>
          <a:srcRect/>
          <a:stretch>
            <a:fillRect/>
          </a:stretch>
        </a:blipFill>
        <a:effectLst/>
      </p:bgPr>
    </p:bg>
    <p:spTree>
      <p:nvGrpSpPr>
        <p:cNvPr id="1" name=""/>
        <p:cNvGrpSpPr/>
        <p:nvPr/>
      </p:nvGrpSpPr>
      <p:grpSpPr>
        <a:xfrm>
          <a:off x="0" y="0"/>
          <a:ext cx="0" cy="0"/>
          <a:chOff x="0" y="0"/>
          <a:chExt cx="0" cy="0"/>
        </a:xfrm>
      </p:grpSpPr>
      <p:sp>
        <p:nvSpPr>
          <p:cNvPr id="14" name="Shape 1">
            <a:extLst>
              <a:ext uri="{FF2B5EF4-FFF2-40B4-BE49-F238E27FC236}">
                <a16:creationId xmlns:a16="http://schemas.microsoft.com/office/drawing/2014/main" id="{05F5EE61-1F1F-C55A-6137-E0D6164A0BF1}"/>
              </a:ext>
            </a:extLst>
          </p:cNvPr>
          <p:cNvSpPr/>
          <p:nvPr/>
        </p:nvSpPr>
        <p:spPr>
          <a:xfrm>
            <a:off x="0" y="0"/>
            <a:ext cx="12192000" cy="6858000"/>
          </a:xfrm>
          <a:prstGeom prst="rect">
            <a:avLst/>
          </a:prstGeom>
          <a:solidFill>
            <a:srgbClr val="00204F"/>
          </a:solidFill>
          <a:ln/>
        </p:spPr>
        <p:txBody>
          <a:bodyPr/>
          <a:lstStyle/>
          <a:p>
            <a:endParaRPr lang="en-IN"/>
          </a:p>
        </p:txBody>
      </p:sp>
      <p:pic>
        <p:nvPicPr>
          <p:cNvPr id="15" name="Image 0">
            <a:extLst>
              <a:ext uri="{FF2B5EF4-FFF2-40B4-BE49-F238E27FC236}">
                <a16:creationId xmlns:a16="http://schemas.microsoft.com/office/drawing/2014/main" id="{3872DA2A-A7FF-6D6A-7006-0D3384024FEA}"/>
              </a:ext>
            </a:extLst>
          </p:cNvPr>
          <p:cNvPicPr>
            <a:picLocks noChangeAspect="1"/>
          </p:cNvPicPr>
          <p:nvPr/>
        </p:nvPicPr>
        <p:blipFill>
          <a:blip r:embed="rId3"/>
          <a:stretch>
            <a:fillRect/>
          </a:stretch>
        </p:blipFill>
        <p:spPr>
          <a:xfrm>
            <a:off x="7650480" y="0"/>
            <a:ext cx="4494252" cy="6858000"/>
          </a:xfrm>
          <a:prstGeom prst="rect">
            <a:avLst/>
          </a:prstGeom>
        </p:spPr>
      </p:pic>
      <p:sp>
        <p:nvSpPr>
          <p:cNvPr id="16" name="Text 2">
            <a:extLst>
              <a:ext uri="{FF2B5EF4-FFF2-40B4-BE49-F238E27FC236}">
                <a16:creationId xmlns:a16="http://schemas.microsoft.com/office/drawing/2014/main" id="{046B8C35-E18D-66D0-21CE-FD4A3050E249}"/>
              </a:ext>
            </a:extLst>
          </p:cNvPr>
          <p:cNvSpPr/>
          <p:nvPr/>
        </p:nvSpPr>
        <p:spPr>
          <a:xfrm>
            <a:off x="396121" y="215800"/>
            <a:ext cx="7711678" cy="1203722"/>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739"/>
              </a:lnSpc>
              <a:buNone/>
            </a:pPr>
            <a:r>
              <a:rPr lang="en-US" sz="3791" b="1" u="sng" dirty="0">
                <a:solidFill>
                  <a:srgbClr val="FFFFFF"/>
                </a:solidFill>
                <a:latin typeface="Syne" pitchFamily="34" charset="0"/>
                <a:ea typeface="Syne" pitchFamily="34" charset="-122"/>
                <a:cs typeface="Syne" pitchFamily="34" charset="-120"/>
              </a:rPr>
              <a:t>WHO ARE THE END USERS OF THIS PROJECT?</a:t>
            </a:r>
            <a:endParaRPr lang="en-US" sz="3791" u="sng" dirty="0"/>
          </a:p>
        </p:txBody>
      </p:sp>
      <p:pic>
        <p:nvPicPr>
          <p:cNvPr id="17" name="Image 1">
            <a:extLst>
              <a:ext uri="{FF2B5EF4-FFF2-40B4-BE49-F238E27FC236}">
                <a16:creationId xmlns:a16="http://schemas.microsoft.com/office/drawing/2014/main" id="{84B87429-603E-235B-08DE-BFD1095ADF0A}"/>
              </a:ext>
            </a:extLst>
          </p:cNvPr>
          <p:cNvPicPr>
            <a:picLocks noChangeAspect="1"/>
          </p:cNvPicPr>
          <p:nvPr/>
        </p:nvPicPr>
        <p:blipFill>
          <a:blip r:embed="rId4"/>
          <a:stretch>
            <a:fillRect/>
          </a:stretch>
        </p:blipFill>
        <p:spPr>
          <a:xfrm>
            <a:off x="100072" y="1426516"/>
            <a:ext cx="1023104" cy="2469832"/>
          </a:xfrm>
          <a:prstGeom prst="rect">
            <a:avLst/>
          </a:prstGeom>
        </p:spPr>
      </p:pic>
      <p:sp>
        <p:nvSpPr>
          <p:cNvPr id="18" name="Text 3">
            <a:extLst>
              <a:ext uri="{FF2B5EF4-FFF2-40B4-BE49-F238E27FC236}">
                <a16:creationId xmlns:a16="http://schemas.microsoft.com/office/drawing/2014/main" id="{B2EF9087-FB74-3C92-578D-490F5A28E58F}"/>
              </a:ext>
            </a:extLst>
          </p:cNvPr>
          <p:cNvSpPr/>
          <p:nvPr/>
        </p:nvSpPr>
        <p:spPr>
          <a:xfrm>
            <a:off x="1223248" y="1809243"/>
            <a:ext cx="2407444" cy="30087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70"/>
              </a:lnSpc>
              <a:buNone/>
            </a:pPr>
            <a:r>
              <a:rPr lang="en-US" sz="1896" b="1" dirty="0">
                <a:solidFill>
                  <a:srgbClr val="FFFFFF"/>
                </a:solidFill>
                <a:latin typeface="Syne" pitchFamily="34" charset="0"/>
                <a:ea typeface="Syne" pitchFamily="34" charset="-122"/>
                <a:cs typeface="Syne" pitchFamily="34" charset="-120"/>
              </a:rPr>
              <a:t>Potential Users:</a:t>
            </a:r>
            <a:endParaRPr lang="en-US" sz="1896" dirty="0"/>
          </a:p>
        </p:txBody>
      </p:sp>
      <p:sp>
        <p:nvSpPr>
          <p:cNvPr id="19" name="Text 4">
            <a:extLst>
              <a:ext uri="{FF2B5EF4-FFF2-40B4-BE49-F238E27FC236}">
                <a16:creationId xmlns:a16="http://schemas.microsoft.com/office/drawing/2014/main" id="{66E4A4D0-2FEC-51F1-A0D4-C2DABDB08786}"/>
              </a:ext>
            </a:extLst>
          </p:cNvPr>
          <p:cNvSpPr/>
          <p:nvPr/>
        </p:nvSpPr>
        <p:spPr>
          <a:xfrm>
            <a:off x="1150620" y="2320174"/>
            <a:ext cx="6381631" cy="163710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78"/>
              </a:lnSpc>
              <a:buNone/>
            </a:pPr>
            <a:r>
              <a:rPr lang="en-US" sz="1611" dirty="0">
                <a:solidFill>
                  <a:srgbClr val="D9E1FF"/>
                </a:solidFill>
                <a:latin typeface="Arimo" pitchFamily="34" charset="0"/>
                <a:ea typeface="Arimo" pitchFamily="34" charset="-122"/>
                <a:cs typeface="Arimo" pitchFamily="34" charset="-120"/>
              </a:rPr>
              <a:t>Our project is designed to benefit various stakeholders, including cybersecurity professionals who need to secure sensitive data, businesses looking to protect their confidential information, government agencies responsible for national security, and individuals who prioritize their digital privacy.</a:t>
            </a:r>
            <a:endParaRPr lang="en-US" sz="1611" dirty="0"/>
          </a:p>
        </p:txBody>
      </p:sp>
      <p:pic>
        <p:nvPicPr>
          <p:cNvPr id="20" name="Image 2">
            <a:extLst>
              <a:ext uri="{FF2B5EF4-FFF2-40B4-BE49-F238E27FC236}">
                <a16:creationId xmlns:a16="http://schemas.microsoft.com/office/drawing/2014/main" id="{563A674D-A631-CD71-14AB-8AEEB24CBF21}"/>
              </a:ext>
            </a:extLst>
          </p:cNvPr>
          <p:cNvPicPr>
            <a:picLocks noChangeAspect="1"/>
          </p:cNvPicPr>
          <p:nvPr/>
        </p:nvPicPr>
        <p:blipFill>
          <a:blip r:embed="rId5"/>
          <a:stretch>
            <a:fillRect/>
          </a:stretch>
        </p:blipFill>
        <p:spPr>
          <a:xfrm>
            <a:off x="159395" y="3957215"/>
            <a:ext cx="1023104" cy="2142411"/>
          </a:xfrm>
          <a:prstGeom prst="rect">
            <a:avLst/>
          </a:prstGeom>
        </p:spPr>
      </p:pic>
      <p:sp>
        <p:nvSpPr>
          <p:cNvPr id="21" name="Text 5">
            <a:extLst>
              <a:ext uri="{FF2B5EF4-FFF2-40B4-BE49-F238E27FC236}">
                <a16:creationId xmlns:a16="http://schemas.microsoft.com/office/drawing/2014/main" id="{4E048E98-ED41-00E1-0E7A-F042067871CE}"/>
              </a:ext>
            </a:extLst>
          </p:cNvPr>
          <p:cNvSpPr/>
          <p:nvPr/>
        </p:nvSpPr>
        <p:spPr>
          <a:xfrm>
            <a:off x="1150620" y="4264582"/>
            <a:ext cx="2407444" cy="30087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70"/>
              </a:lnSpc>
              <a:buNone/>
            </a:pPr>
            <a:r>
              <a:rPr lang="en-US" sz="1896" b="1" dirty="0">
                <a:solidFill>
                  <a:srgbClr val="FFFFFF"/>
                </a:solidFill>
                <a:latin typeface="Syne" pitchFamily="34" charset="0"/>
                <a:ea typeface="Syne" pitchFamily="34" charset="-122"/>
                <a:cs typeface="Syne" pitchFamily="34" charset="-120"/>
              </a:rPr>
              <a:t>Use Cases:</a:t>
            </a:r>
            <a:endParaRPr lang="en-US" sz="1896" dirty="0"/>
          </a:p>
        </p:txBody>
      </p:sp>
      <p:sp>
        <p:nvSpPr>
          <p:cNvPr id="22" name="Text 6">
            <a:extLst>
              <a:ext uri="{FF2B5EF4-FFF2-40B4-BE49-F238E27FC236}">
                <a16:creationId xmlns:a16="http://schemas.microsoft.com/office/drawing/2014/main" id="{ED81C600-D511-42E4-7E16-D06A51BC445D}"/>
              </a:ext>
            </a:extLst>
          </p:cNvPr>
          <p:cNvSpPr/>
          <p:nvPr/>
        </p:nvSpPr>
        <p:spPr>
          <a:xfrm>
            <a:off x="1196221" y="4535326"/>
            <a:ext cx="6381631" cy="130968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78"/>
              </a:lnSpc>
              <a:buNone/>
            </a:pPr>
            <a:r>
              <a:rPr lang="en-US" sz="1611" dirty="0">
                <a:solidFill>
                  <a:srgbClr val="D9E1FF"/>
                </a:solidFill>
                <a:latin typeface="Arimo" pitchFamily="34" charset="0"/>
                <a:ea typeface="Arimo" pitchFamily="34" charset="-122"/>
                <a:cs typeface="Arimo" pitchFamily="34" charset="-120"/>
              </a:rPr>
              <a:t>Our steganography solution offers a wide range of practical applications. For instance, it can be used to securely communicate sensitive information, protect confidential files from unauthorized access, and prevent data breaches.</a:t>
            </a:r>
            <a:endParaRPr lang="en-US" sz="1611" dirty="0"/>
          </a:p>
        </p:txBody>
      </p:sp>
    </p:spTree>
    <p:extLst>
      <p:ext uri="{BB962C8B-B14F-4D97-AF65-F5344CB8AC3E}">
        <p14:creationId xmlns:p14="http://schemas.microsoft.com/office/powerpoint/2010/main" val="2458595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hape 0">
            <a:extLst>
              <a:ext uri="{FF2B5EF4-FFF2-40B4-BE49-F238E27FC236}">
                <a16:creationId xmlns:a16="http://schemas.microsoft.com/office/drawing/2014/main" id="{EB8AF45B-DEE5-3A07-147F-0A4755102957}"/>
              </a:ext>
            </a:extLst>
          </p:cNvPr>
          <p:cNvSpPr/>
          <p:nvPr/>
        </p:nvSpPr>
        <p:spPr>
          <a:xfrm>
            <a:off x="0" y="0"/>
            <a:ext cx="12192000" cy="6858000"/>
          </a:xfrm>
          <a:prstGeom prst="rect">
            <a:avLst/>
          </a:prstGeom>
          <a:solidFill>
            <a:schemeClr val="bg1"/>
          </a:solidFill>
          <a:ln/>
        </p:spPr>
        <p:txBody>
          <a:bodyPr/>
          <a:lstStyle/>
          <a:p>
            <a:endParaRPr lang="en-IN"/>
          </a:p>
        </p:txBody>
      </p:sp>
      <p:pic>
        <p:nvPicPr>
          <p:cNvPr id="21" name="Image 0">
            <a:extLst>
              <a:ext uri="{FF2B5EF4-FFF2-40B4-BE49-F238E27FC236}">
                <a16:creationId xmlns:a16="http://schemas.microsoft.com/office/drawing/2014/main" id="{8497F16F-BE90-FE96-22D2-7A1DE34616B6}"/>
              </a:ext>
            </a:extLst>
          </p:cNvPr>
          <p:cNvPicPr>
            <a:picLocks noChangeAspect="1"/>
          </p:cNvPicPr>
          <p:nvPr/>
        </p:nvPicPr>
        <p:blipFill>
          <a:blip r:embed="rId2"/>
          <a:stretch>
            <a:fillRect/>
          </a:stretch>
        </p:blipFill>
        <p:spPr>
          <a:xfrm>
            <a:off x="8336280" y="0"/>
            <a:ext cx="3855720" cy="6858000"/>
          </a:xfrm>
          <a:prstGeom prst="rect">
            <a:avLst/>
          </a:prstGeom>
        </p:spPr>
      </p:pic>
      <p:sp>
        <p:nvSpPr>
          <p:cNvPr id="22" name="Text 2">
            <a:extLst>
              <a:ext uri="{FF2B5EF4-FFF2-40B4-BE49-F238E27FC236}">
                <a16:creationId xmlns:a16="http://schemas.microsoft.com/office/drawing/2014/main" id="{1E5CEA0C-AD8A-369F-020A-695EFDC8982F}"/>
              </a:ext>
            </a:extLst>
          </p:cNvPr>
          <p:cNvSpPr/>
          <p:nvPr/>
        </p:nvSpPr>
        <p:spPr>
          <a:xfrm>
            <a:off x="666869" y="106025"/>
            <a:ext cx="7915275" cy="1032510"/>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65"/>
              </a:lnSpc>
              <a:buNone/>
            </a:pPr>
            <a:r>
              <a:rPr lang="en-US" sz="3252" b="1" u="sng" dirty="0">
                <a:solidFill>
                  <a:srgbClr val="FFFFFF"/>
                </a:solidFill>
                <a:latin typeface="Syne" pitchFamily="34" charset="0"/>
                <a:ea typeface="Syne" pitchFamily="34" charset="-122"/>
                <a:cs typeface="Syne" pitchFamily="34" charset="-120"/>
              </a:rPr>
              <a:t>YOUR SOLUTION AND ITS VALUE PROPOSITION</a:t>
            </a:r>
            <a:endParaRPr lang="en-US" sz="3252" u="sng" dirty="0"/>
          </a:p>
        </p:txBody>
      </p:sp>
      <p:sp>
        <p:nvSpPr>
          <p:cNvPr id="23" name="Shape 3">
            <a:extLst>
              <a:ext uri="{FF2B5EF4-FFF2-40B4-BE49-F238E27FC236}">
                <a16:creationId xmlns:a16="http://schemas.microsoft.com/office/drawing/2014/main" id="{EF16AE0B-A034-B922-A5F7-BD126FB518ED}"/>
              </a:ext>
            </a:extLst>
          </p:cNvPr>
          <p:cNvSpPr/>
          <p:nvPr/>
        </p:nvSpPr>
        <p:spPr>
          <a:xfrm>
            <a:off x="690327" y="1540789"/>
            <a:ext cx="394930" cy="394930"/>
          </a:xfrm>
          <a:prstGeom prst="roundRect">
            <a:avLst>
              <a:gd name="adj" fmla="val 13334"/>
            </a:avLst>
          </a:prstGeom>
          <a:solidFill>
            <a:srgbClr val="1E1B4A"/>
          </a:solidFill>
          <a:ln/>
        </p:spPr>
        <p:txBody>
          <a:bodyPr/>
          <a:lstStyle/>
          <a:p>
            <a:endParaRPr lang="en-IN"/>
          </a:p>
        </p:txBody>
      </p:sp>
      <p:sp>
        <p:nvSpPr>
          <p:cNvPr id="24" name="Text 4">
            <a:extLst>
              <a:ext uri="{FF2B5EF4-FFF2-40B4-BE49-F238E27FC236}">
                <a16:creationId xmlns:a16="http://schemas.microsoft.com/office/drawing/2014/main" id="{1A9A6335-5B0E-78FF-54EA-496F81FC9671}"/>
              </a:ext>
            </a:extLst>
          </p:cNvPr>
          <p:cNvSpPr/>
          <p:nvPr/>
        </p:nvSpPr>
        <p:spPr>
          <a:xfrm>
            <a:off x="854873" y="1562368"/>
            <a:ext cx="45719" cy="8405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1</a:t>
            </a:r>
            <a:endParaRPr lang="en-US" sz="1951" dirty="0"/>
          </a:p>
        </p:txBody>
      </p:sp>
      <p:sp>
        <p:nvSpPr>
          <p:cNvPr id="25" name="Text 5">
            <a:extLst>
              <a:ext uri="{FF2B5EF4-FFF2-40B4-BE49-F238E27FC236}">
                <a16:creationId xmlns:a16="http://schemas.microsoft.com/office/drawing/2014/main" id="{01FDDCB7-DA85-8A15-895E-2AE3E0E963B6}"/>
              </a:ext>
            </a:extLst>
          </p:cNvPr>
          <p:cNvSpPr/>
          <p:nvPr/>
        </p:nvSpPr>
        <p:spPr>
          <a:xfrm>
            <a:off x="1184791" y="1549658"/>
            <a:ext cx="2271236"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Solution Description:</a:t>
            </a:r>
            <a:endParaRPr lang="en-US" sz="1626" dirty="0"/>
          </a:p>
        </p:txBody>
      </p:sp>
      <p:sp>
        <p:nvSpPr>
          <p:cNvPr id="26" name="Text 6">
            <a:extLst>
              <a:ext uri="{FF2B5EF4-FFF2-40B4-BE49-F238E27FC236}">
                <a16:creationId xmlns:a16="http://schemas.microsoft.com/office/drawing/2014/main" id="{3A00CA66-4FCE-6068-7B19-1F0DC1401256}"/>
              </a:ext>
            </a:extLst>
          </p:cNvPr>
          <p:cNvSpPr/>
          <p:nvPr/>
        </p:nvSpPr>
        <p:spPr>
          <a:xfrm>
            <a:off x="1184790" y="2023585"/>
            <a:ext cx="7344847" cy="112299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utilizes a steganography technique known as Least Significant Bit (LSB) insertion. This method modifies the least significant bits of an image's pixels without noticeably altering the image's visual appearance. Each modified bit represents a portion of the hidden text message.</a:t>
            </a:r>
            <a:endParaRPr lang="en-US" sz="1382" dirty="0"/>
          </a:p>
        </p:txBody>
      </p:sp>
      <p:sp>
        <p:nvSpPr>
          <p:cNvPr id="27" name="Shape 7">
            <a:extLst>
              <a:ext uri="{FF2B5EF4-FFF2-40B4-BE49-F238E27FC236}">
                <a16:creationId xmlns:a16="http://schemas.microsoft.com/office/drawing/2014/main" id="{3F65A89E-D71B-0D0B-D439-275C23C898D1}"/>
              </a:ext>
            </a:extLst>
          </p:cNvPr>
          <p:cNvSpPr/>
          <p:nvPr/>
        </p:nvSpPr>
        <p:spPr>
          <a:xfrm>
            <a:off x="690327" y="3273386"/>
            <a:ext cx="394930" cy="394930"/>
          </a:xfrm>
          <a:prstGeom prst="roundRect">
            <a:avLst>
              <a:gd name="adj" fmla="val 13334"/>
            </a:avLst>
          </a:prstGeom>
          <a:solidFill>
            <a:srgbClr val="1E1B4A"/>
          </a:solidFill>
          <a:ln/>
        </p:spPr>
        <p:txBody>
          <a:bodyPr/>
          <a:lstStyle/>
          <a:p>
            <a:endParaRPr lang="en-IN"/>
          </a:p>
        </p:txBody>
      </p:sp>
      <p:sp>
        <p:nvSpPr>
          <p:cNvPr id="28" name="Text 8">
            <a:extLst>
              <a:ext uri="{FF2B5EF4-FFF2-40B4-BE49-F238E27FC236}">
                <a16:creationId xmlns:a16="http://schemas.microsoft.com/office/drawing/2014/main" id="{8B2B6AB5-1F7E-DE0C-ED0D-63B6DFD4B7EF}"/>
              </a:ext>
            </a:extLst>
          </p:cNvPr>
          <p:cNvSpPr/>
          <p:nvPr/>
        </p:nvSpPr>
        <p:spPr>
          <a:xfrm>
            <a:off x="810461" y="3318302"/>
            <a:ext cx="154662" cy="24776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2</a:t>
            </a:r>
            <a:endParaRPr lang="en-US" sz="1951" dirty="0"/>
          </a:p>
        </p:txBody>
      </p:sp>
      <p:sp>
        <p:nvSpPr>
          <p:cNvPr id="29" name="Text 9">
            <a:extLst>
              <a:ext uri="{FF2B5EF4-FFF2-40B4-BE49-F238E27FC236}">
                <a16:creationId xmlns:a16="http://schemas.microsoft.com/office/drawing/2014/main" id="{F82FC622-FC71-566B-1771-A0BFA9C75174}"/>
              </a:ext>
            </a:extLst>
          </p:cNvPr>
          <p:cNvSpPr/>
          <p:nvPr/>
        </p:nvSpPr>
        <p:spPr>
          <a:xfrm>
            <a:off x="1184791" y="3243144"/>
            <a:ext cx="2065020"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Benefits:</a:t>
            </a:r>
            <a:endParaRPr lang="en-US" sz="1626" dirty="0"/>
          </a:p>
        </p:txBody>
      </p:sp>
      <p:sp>
        <p:nvSpPr>
          <p:cNvPr id="30" name="Text 10">
            <a:extLst>
              <a:ext uri="{FF2B5EF4-FFF2-40B4-BE49-F238E27FC236}">
                <a16:creationId xmlns:a16="http://schemas.microsoft.com/office/drawing/2014/main" id="{4835A9E4-4C3E-06B3-D5E0-C6272F6C46A0}"/>
              </a:ext>
            </a:extLst>
          </p:cNvPr>
          <p:cNvSpPr/>
          <p:nvPr/>
        </p:nvSpPr>
        <p:spPr>
          <a:xfrm>
            <a:off x="1184790" y="3642718"/>
            <a:ext cx="7344847" cy="84224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offers several advantages, including enhanced data security through covert communication, increased privacy by concealing sensitive information, and the ability to communicate information without raising suspicion.</a:t>
            </a:r>
            <a:endParaRPr lang="en-US" sz="1382" dirty="0"/>
          </a:p>
        </p:txBody>
      </p:sp>
      <p:sp>
        <p:nvSpPr>
          <p:cNvPr id="31" name="Shape 11">
            <a:extLst>
              <a:ext uri="{FF2B5EF4-FFF2-40B4-BE49-F238E27FC236}">
                <a16:creationId xmlns:a16="http://schemas.microsoft.com/office/drawing/2014/main" id="{CAC5FB6B-4042-4435-FC62-0585B4A015BA}"/>
              </a:ext>
            </a:extLst>
          </p:cNvPr>
          <p:cNvSpPr/>
          <p:nvPr/>
        </p:nvSpPr>
        <p:spPr>
          <a:xfrm>
            <a:off x="690327" y="4899780"/>
            <a:ext cx="394930" cy="394930"/>
          </a:xfrm>
          <a:prstGeom prst="roundRect">
            <a:avLst>
              <a:gd name="adj" fmla="val 13334"/>
            </a:avLst>
          </a:prstGeom>
          <a:solidFill>
            <a:srgbClr val="1E1B4A"/>
          </a:solidFill>
          <a:ln/>
        </p:spPr>
        <p:txBody>
          <a:bodyPr/>
          <a:lstStyle/>
          <a:p>
            <a:endParaRPr lang="en-IN"/>
          </a:p>
        </p:txBody>
      </p:sp>
      <p:sp>
        <p:nvSpPr>
          <p:cNvPr id="32" name="Text 12">
            <a:extLst>
              <a:ext uri="{FF2B5EF4-FFF2-40B4-BE49-F238E27FC236}">
                <a16:creationId xmlns:a16="http://schemas.microsoft.com/office/drawing/2014/main" id="{B53DB075-75A9-8363-C336-4AB6DCA6000A}"/>
              </a:ext>
            </a:extLst>
          </p:cNvPr>
          <p:cNvSpPr/>
          <p:nvPr/>
        </p:nvSpPr>
        <p:spPr>
          <a:xfrm>
            <a:off x="821178" y="4899780"/>
            <a:ext cx="158829" cy="24776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3</a:t>
            </a:r>
            <a:endParaRPr lang="en-US" sz="1951" dirty="0"/>
          </a:p>
        </p:txBody>
      </p:sp>
      <p:sp>
        <p:nvSpPr>
          <p:cNvPr id="33" name="Text 13">
            <a:extLst>
              <a:ext uri="{FF2B5EF4-FFF2-40B4-BE49-F238E27FC236}">
                <a16:creationId xmlns:a16="http://schemas.microsoft.com/office/drawing/2014/main" id="{C8EA1FBD-A54C-67D9-C419-0E764138E659}"/>
              </a:ext>
            </a:extLst>
          </p:cNvPr>
          <p:cNvSpPr/>
          <p:nvPr/>
        </p:nvSpPr>
        <p:spPr>
          <a:xfrm>
            <a:off x="1234201" y="4854653"/>
            <a:ext cx="2065020"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Differentiation:</a:t>
            </a:r>
            <a:endParaRPr lang="en-US" sz="1626" dirty="0"/>
          </a:p>
        </p:txBody>
      </p:sp>
      <p:sp>
        <p:nvSpPr>
          <p:cNvPr id="34" name="Text 14">
            <a:extLst>
              <a:ext uri="{FF2B5EF4-FFF2-40B4-BE49-F238E27FC236}">
                <a16:creationId xmlns:a16="http://schemas.microsoft.com/office/drawing/2014/main" id="{01951761-8218-D80A-7BCD-0BF26DFE1749}"/>
              </a:ext>
            </a:extLst>
          </p:cNvPr>
          <p:cNvSpPr/>
          <p:nvPr/>
        </p:nvSpPr>
        <p:spPr>
          <a:xfrm>
            <a:off x="1237297" y="5222557"/>
            <a:ext cx="7344847" cy="84224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differentiates itself through its simplicity and effectiveness. Unlike some complex steganography methods, our LSB insertion approach is easily implemented and yields high levels of data security.</a:t>
            </a:r>
            <a:endParaRPr lang="en-US" sz="1382" dirty="0"/>
          </a:p>
        </p:txBody>
      </p:sp>
    </p:spTree>
    <p:extLst>
      <p:ext uri="{BB962C8B-B14F-4D97-AF65-F5344CB8AC3E}">
        <p14:creationId xmlns:p14="http://schemas.microsoft.com/office/powerpoint/2010/main" val="2440983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2AFCE0B6-8D47-1263-4547-491C4ADB05BB}"/>
              </a:ext>
            </a:extLst>
          </p:cNvPr>
          <p:cNvSpPr/>
          <p:nvPr/>
        </p:nvSpPr>
        <p:spPr>
          <a:xfrm flipH="1">
            <a:off x="-1" y="-43224"/>
            <a:ext cx="12284150" cy="6895925"/>
          </a:xfrm>
          <a:prstGeom prst="rect">
            <a:avLst/>
          </a:prstGeom>
          <a:solidFill>
            <a:srgbClr val="00204F"/>
          </a:solidFill>
          <a:ln/>
        </p:spPr>
        <p:txBody>
          <a:bodyPr/>
          <a:lstStyle/>
          <a:p>
            <a:endParaRPr lang="en-IN"/>
          </a:p>
        </p:txBody>
      </p:sp>
      <p:sp>
        <p:nvSpPr>
          <p:cNvPr id="7" name="Text 2">
            <a:extLst>
              <a:ext uri="{FF2B5EF4-FFF2-40B4-BE49-F238E27FC236}">
                <a16:creationId xmlns:a16="http://schemas.microsoft.com/office/drawing/2014/main" id="{D00C3CFE-54DE-C7CF-57BD-C391035B60F3}"/>
              </a:ext>
            </a:extLst>
          </p:cNvPr>
          <p:cNvSpPr/>
          <p:nvPr/>
        </p:nvSpPr>
        <p:spPr>
          <a:xfrm>
            <a:off x="598586" y="-25362"/>
            <a:ext cx="7934325" cy="101631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02"/>
              </a:lnSpc>
              <a:buNone/>
            </a:pPr>
            <a:r>
              <a:rPr lang="en-US" sz="3202" b="1" u="sng" dirty="0">
                <a:solidFill>
                  <a:srgbClr val="FFFFFF"/>
                </a:solidFill>
                <a:latin typeface="Syne" pitchFamily="34" charset="0"/>
                <a:ea typeface="Syne" pitchFamily="34" charset="-122"/>
                <a:cs typeface="Syne" pitchFamily="34" charset="-120"/>
              </a:rPr>
              <a:t>HOW DID YOU CUSTOMIZE THE PROJECT AND MAKE IT YOUR OWN?</a:t>
            </a:r>
            <a:endParaRPr lang="en-US" sz="3202" u="sng" dirty="0"/>
          </a:p>
        </p:txBody>
      </p:sp>
      <p:sp>
        <p:nvSpPr>
          <p:cNvPr id="8" name="Text 3">
            <a:extLst>
              <a:ext uri="{FF2B5EF4-FFF2-40B4-BE49-F238E27FC236}">
                <a16:creationId xmlns:a16="http://schemas.microsoft.com/office/drawing/2014/main" id="{D589D290-DCB4-9A5B-FFAB-11CE6139D47C}"/>
              </a:ext>
            </a:extLst>
          </p:cNvPr>
          <p:cNvSpPr/>
          <p:nvPr/>
        </p:nvSpPr>
        <p:spPr>
          <a:xfrm>
            <a:off x="777597" y="1378743"/>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Customization:</a:t>
            </a:r>
            <a:endParaRPr lang="en-US" sz="2400" dirty="0"/>
          </a:p>
        </p:txBody>
      </p:sp>
      <p:sp>
        <p:nvSpPr>
          <p:cNvPr id="9" name="Text 4">
            <a:extLst>
              <a:ext uri="{FF2B5EF4-FFF2-40B4-BE49-F238E27FC236}">
                <a16:creationId xmlns:a16="http://schemas.microsoft.com/office/drawing/2014/main" id="{C7571A37-A2EE-B70D-91A2-48D2A2238906}"/>
              </a:ext>
            </a:extLst>
          </p:cNvPr>
          <p:cNvSpPr/>
          <p:nvPr/>
        </p:nvSpPr>
        <p:spPr>
          <a:xfrm>
            <a:off x="4186533" y="1378743"/>
            <a:ext cx="4622187" cy="16594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We customized the standard LSB insertion technique by incorporating a unique key-based encryption algorithm. This additional layer of security ensures that only authorized individuals with the correct key can decode the hidden message.</a:t>
            </a:r>
            <a:endParaRPr lang="en-US" dirty="0"/>
          </a:p>
        </p:txBody>
      </p:sp>
      <p:sp>
        <p:nvSpPr>
          <p:cNvPr id="11" name="Text 6">
            <a:extLst>
              <a:ext uri="{FF2B5EF4-FFF2-40B4-BE49-F238E27FC236}">
                <a16:creationId xmlns:a16="http://schemas.microsoft.com/office/drawing/2014/main" id="{6300CD63-E280-3A45-ADA8-3AFAD920B433}"/>
              </a:ext>
            </a:extLst>
          </p:cNvPr>
          <p:cNvSpPr/>
          <p:nvPr/>
        </p:nvSpPr>
        <p:spPr>
          <a:xfrm>
            <a:off x="777597" y="3363157"/>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Personal Touch:</a:t>
            </a:r>
            <a:endParaRPr lang="en-US" sz="2400" dirty="0"/>
          </a:p>
        </p:txBody>
      </p:sp>
      <p:sp>
        <p:nvSpPr>
          <p:cNvPr id="12" name="Text 7">
            <a:extLst>
              <a:ext uri="{FF2B5EF4-FFF2-40B4-BE49-F238E27FC236}">
                <a16:creationId xmlns:a16="http://schemas.microsoft.com/office/drawing/2014/main" id="{BB55305A-0960-90BD-545E-3C5EFB3D2360}"/>
              </a:ext>
            </a:extLst>
          </p:cNvPr>
          <p:cNvSpPr/>
          <p:nvPr/>
        </p:nvSpPr>
        <p:spPr>
          <a:xfrm>
            <a:off x="4186533" y="3166110"/>
            <a:ext cx="4413292" cy="138291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We implemented a user-friendly interface that allows users to easily select images, input text, and encrypt or decrypt messages. This interface was designed with simplicity and intuitive navigation in mind.</a:t>
            </a:r>
            <a:endParaRPr lang="en-US" dirty="0"/>
          </a:p>
        </p:txBody>
      </p:sp>
      <p:sp>
        <p:nvSpPr>
          <p:cNvPr id="13" name="Text 8">
            <a:extLst>
              <a:ext uri="{FF2B5EF4-FFF2-40B4-BE49-F238E27FC236}">
                <a16:creationId xmlns:a16="http://schemas.microsoft.com/office/drawing/2014/main" id="{956C1924-16A8-4601-53A7-489C8AF2CF8A}"/>
              </a:ext>
            </a:extLst>
          </p:cNvPr>
          <p:cNvSpPr/>
          <p:nvPr/>
        </p:nvSpPr>
        <p:spPr>
          <a:xfrm>
            <a:off x="598586" y="5202675"/>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Challenges and Solution:</a:t>
            </a:r>
            <a:endParaRPr lang="en-US" sz="2400" dirty="0"/>
          </a:p>
        </p:txBody>
      </p:sp>
      <p:sp>
        <p:nvSpPr>
          <p:cNvPr id="14" name="Text 9">
            <a:extLst>
              <a:ext uri="{FF2B5EF4-FFF2-40B4-BE49-F238E27FC236}">
                <a16:creationId xmlns:a16="http://schemas.microsoft.com/office/drawing/2014/main" id="{5C21CBC0-CFDA-DDF5-11B7-0F433C0FE1D8}"/>
              </a:ext>
            </a:extLst>
          </p:cNvPr>
          <p:cNvSpPr/>
          <p:nvPr/>
        </p:nvSpPr>
        <p:spPr>
          <a:xfrm>
            <a:off x="4186533" y="4877395"/>
            <a:ext cx="4137483" cy="16594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During the project, we faced the challenge of balancing data security with the preservation of image quality. We addressed this by carefully selecting the least significant bits for modification, ensuring that the changes were imperceptible to the human eye.</a:t>
            </a:r>
            <a:endParaRPr lang="en-US" dirty="0"/>
          </a:p>
        </p:txBody>
      </p:sp>
      <p:pic>
        <p:nvPicPr>
          <p:cNvPr id="16" name="Image 0">
            <a:extLst>
              <a:ext uri="{FF2B5EF4-FFF2-40B4-BE49-F238E27FC236}">
                <a16:creationId xmlns:a16="http://schemas.microsoft.com/office/drawing/2014/main" id="{C1A4B0A5-D879-991B-7995-D24F38B2E669}"/>
              </a:ext>
            </a:extLst>
          </p:cNvPr>
          <p:cNvPicPr>
            <a:picLocks noChangeAspect="1"/>
          </p:cNvPicPr>
          <p:nvPr/>
        </p:nvPicPr>
        <p:blipFill>
          <a:blip r:embed="rId2"/>
          <a:stretch>
            <a:fillRect/>
          </a:stretch>
        </p:blipFill>
        <p:spPr>
          <a:xfrm>
            <a:off x="8808719" y="-18963"/>
            <a:ext cx="3475431" cy="6895926"/>
          </a:xfrm>
          <a:prstGeom prst="rect">
            <a:avLst/>
          </a:prstGeom>
        </p:spPr>
      </p:pic>
    </p:spTree>
    <p:extLst>
      <p:ext uri="{BB962C8B-B14F-4D97-AF65-F5344CB8AC3E}">
        <p14:creationId xmlns:p14="http://schemas.microsoft.com/office/powerpoint/2010/main" val="2373444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hape 0">
            <a:extLst>
              <a:ext uri="{FF2B5EF4-FFF2-40B4-BE49-F238E27FC236}">
                <a16:creationId xmlns:a16="http://schemas.microsoft.com/office/drawing/2014/main" id="{9EF849B7-8B87-7863-7D88-A00FA7CEE5C9}"/>
              </a:ext>
            </a:extLst>
          </p:cNvPr>
          <p:cNvSpPr/>
          <p:nvPr/>
        </p:nvSpPr>
        <p:spPr>
          <a:xfrm>
            <a:off x="0" y="-30480"/>
            <a:ext cx="12192000" cy="6858001"/>
          </a:xfrm>
          <a:prstGeom prst="rect">
            <a:avLst/>
          </a:prstGeom>
          <a:solidFill>
            <a:srgbClr val="150D48"/>
          </a:solidFill>
          <a:ln/>
        </p:spPr>
        <p:txBody>
          <a:bodyPr/>
          <a:lstStyle/>
          <a:p>
            <a:endParaRPr lang="en-IN"/>
          </a:p>
        </p:txBody>
      </p:sp>
      <p:sp>
        <p:nvSpPr>
          <p:cNvPr id="25" name="Text 2">
            <a:extLst>
              <a:ext uri="{FF2B5EF4-FFF2-40B4-BE49-F238E27FC236}">
                <a16:creationId xmlns:a16="http://schemas.microsoft.com/office/drawing/2014/main" id="{194E0066-5F74-C9A8-11C3-959915947D5A}"/>
              </a:ext>
            </a:extLst>
          </p:cNvPr>
          <p:cNvSpPr/>
          <p:nvPr/>
        </p:nvSpPr>
        <p:spPr>
          <a:xfrm>
            <a:off x="236636" y="0"/>
            <a:ext cx="5809059" cy="72604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718"/>
              </a:lnSpc>
              <a:buNone/>
            </a:pPr>
            <a:r>
              <a:rPr lang="en-US" sz="3600" b="1" u="sng" dirty="0">
                <a:solidFill>
                  <a:srgbClr val="FFFFFF"/>
                </a:solidFill>
                <a:latin typeface="Syne" pitchFamily="34" charset="0"/>
                <a:ea typeface="Syne" pitchFamily="34" charset="-122"/>
                <a:cs typeface="Syne" pitchFamily="34" charset="-120"/>
              </a:rPr>
              <a:t>MODELLING</a:t>
            </a:r>
            <a:endParaRPr lang="en-US" sz="3600" u="sng" dirty="0"/>
          </a:p>
        </p:txBody>
      </p:sp>
      <p:sp>
        <p:nvSpPr>
          <p:cNvPr id="26" name="Text 3">
            <a:extLst>
              <a:ext uri="{FF2B5EF4-FFF2-40B4-BE49-F238E27FC236}">
                <a16:creationId xmlns:a16="http://schemas.microsoft.com/office/drawing/2014/main" id="{168E9258-D38D-D8DC-9479-B5AFB492209D}"/>
              </a:ext>
            </a:extLst>
          </p:cNvPr>
          <p:cNvSpPr/>
          <p:nvPr/>
        </p:nvSpPr>
        <p:spPr>
          <a:xfrm>
            <a:off x="236636" y="1007506"/>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Techniques Used:</a:t>
            </a:r>
            <a:endParaRPr lang="en-US" sz="2400" dirty="0"/>
          </a:p>
        </p:txBody>
      </p:sp>
      <p:sp>
        <p:nvSpPr>
          <p:cNvPr id="27" name="Text 4">
            <a:extLst>
              <a:ext uri="{FF2B5EF4-FFF2-40B4-BE49-F238E27FC236}">
                <a16:creationId xmlns:a16="http://schemas.microsoft.com/office/drawing/2014/main" id="{71993CF0-AA10-DE57-2815-06106E6CA73F}"/>
              </a:ext>
            </a:extLst>
          </p:cNvPr>
          <p:cNvSpPr/>
          <p:nvPr/>
        </p:nvSpPr>
        <p:spPr>
          <a:xfrm>
            <a:off x="219160" y="1651278"/>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employed a range of techniques during the modelling phase, including Least Significant Bit (LSB) insertion for data embedding, image processing algorithms for pixel manipulation, and Python libraries like OpenCV and Pillow for image manipulation and data encoding.</a:t>
            </a:r>
            <a:endParaRPr lang="en-US" sz="1944" dirty="0"/>
          </a:p>
        </p:txBody>
      </p:sp>
      <p:sp>
        <p:nvSpPr>
          <p:cNvPr id="28" name="Text 5">
            <a:extLst>
              <a:ext uri="{FF2B5EF4-FFF2-40B4-BE49-F238E27FC236}">
                <a16:creationId xmlns:a16="http://schemas.microsoft.com/office/drawing/2014/main" id="{5D9F9596-3E5C-C8BE-C17B-1A6447565E64}"/>
              </a:ext>
            </a:extLst>
          </p:cNvPr>
          <p:cNvSpPr/>
          <p:nvPr/>
        </p:nvSpPr>
        <p:spPr>
          <a:xfrm>
            <a:off x="4340662" y="1007506"/>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Process:</a:t>
            </a:r>
            <a:endParaRPr lang="en-US" sz="2400" dirty="0"/>
          </a:p>
        </p:txBody>
      </p:sp>
      <p:sp>
        <p:nvSpPr>
          <p:cNvPr id="29" name="Text 6">
            <a:extLst>
              <a:ext uri="{FF2B5EF4-FFF2-40B4-BE49-F238E27FC236}">
                <a16:creationId xmlns:a16="http://schemas.microsoft.com/office/drawing/2014/main" id="{EF5418D9-327A-3502-D832-A681A73BD893}"/>
              </a:ext>
            </a:extLst>
          </p:cNvPr>
          <p:cNvSpPr/>
          <p:nvPr/>
        </p:nvSpPr>
        <p:spPr>
          <a:xfrm>
            <a:off x="4131229" y="1652110"/>
            <a:ext cx="3828931" cy="434554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Our modelling process began with data collection and pre-processing. We then implemented the LSB insertion algorithm to embed text into images. The next step involved encrypting the hidden message with our unique key-based algorithm. We then tested our solution using various images and text messages, evaluating its effectiveness and security.</a:t>
            </a:r>
            <a:endParaRPr lang="en-US" sz="1944" dirty="0"/>
          </a:p>
        </p:txBody>
      </p:sp>
      <p:sp>
        <p:nvSpPr>
          <p:cNvPr id="30" name="Text 7">
            <a:extLst>
              <a:ext uri="{FF2B5EF4-FFF2-40B4-BE49-F238E27FC236}">
                <a16:creationId xmlns:a16="http://schemas.microsoft.com/office/drawing/2014/main" id="{23C61F91-EAEF-1533-1496-4E4143EC5924}"/>
              </a:ext>
            </a:extLst>
          </p:cNvPr>
          <p:cNvSpPr/>
          <p:nvPr/>
        </p:nvSpPr>
        <p:spPr>
          <a:xfrm>
            <a:off x="8246031" y="1007507"/>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Tools:</a:t>
            </a:r>
            <a:endParaRPr lang="en-US" sz="2400" dirty="0"/>
          </a:p>
        </p:txBody>
      </p:sp>
      <p:sp>
        <p:nvSpPr>
          <p:cNvPr id="31" name="Text 8">
            <a:extLst>
              <a:ext uri="{FF2B5EF4-FFF2-40B4-BE49-F238E27FC236}">
                <a16:creationId xmlns:a16="http://schemas.microsoft.com/office/drawing/2014/main" id="{883010C7-6DEE-9CB9-4A7A-67FB8DD0DCE9}"/>
              </a:ext>
            </a:extLst>
          </p:cNvPr>
          <p:cNvSpPr/>
          <p:nvPr/>
        </p:nvSpPr>
        <p:spPr>
          <a:xfrm>
            <a:off x="8143909" y="1651278"/>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primarily used the Python programming language for implementing our steganography solution. Key tools included the OpenCV library for image processing, the Pillow library for image manipulation, and specialized libraries for encryption and data encoding.</a:t>
            </a:r>
            <a:endParaRPr lang="en-US" sz="1944" dirty="0"/>
          </a:p>
        </p:txBody>
      </p:sp>
    </p:spTree>
    <p:extLst>
      <p:ext uri="{BB962C8B-B14F-4D97-AF65-F5344CB8AC3E}">
        <p14:creationId xmlns:p14="http://schemas.microsoft.com/office/powerpoint/2010/main" val="1335552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592DDAA5-7F27-7D5F-E3BF-89083AD0D779}"/>
              </a:ext>
            </a:extLst>
          </p:cNvPr>
          <p:cNvSpPr/>
          <p:nvPr/>
        </p:nvSpPr>
        <p:spPr>
          <a:xfrm>
            <a:off x="1" y="0"/>
            <a:ext cx="12192000" cy="6858000"/>
          </a:xfrm>
          <a:prstGeom prst="rect">
            <a:avLst/>
          </a:prstGeom>
          <a:solidFill>
            <a:srgbClr val="150D48"/>
          </a:solidFill>
          <a:ln/>
        </p:spPr>
        <p:txBody>
          <a:bodyPr/>
          <a:lstStyle/>
          <a:p>
            <a:endParaRPr lang="en-IN"/>
          </a:p>
        </p:txBody>
      </p:sp>
      <p:sp>
        <p:nvSpPr>
          <p:cNvPr id="4" name="TextBox 3">
            <a:extLst>
              <a:ext uri="{FF2B5EF4-FFF2-40B4-BE49-F238E27FC236}">
                <a16:creationId xmlns:a16="http://schemas.microsoft.com/office/drawing/2014/main" id="{B8783FD1-C0DD-10D2-EBCA-E22465B4218D}"/>
              </a:ext>
            </a:extLst>
          </p:cNvPr>
          <p:cNvSpPr txBox="1"/>
          <p:nvPr/>
        </p:nvSpPr>
        <p:spPr>
          <a:xfrm>
            <a:off x="472440" y="267057"/>
            <a:ext cx="6736080" cy="620939"/>
          </a:xfrm>
          <a:prstGeom prst="rect">
            <a:avLst/>
          </a:prstGeom>
          <a:noFill/>
        </p:spPr>
        <p:txBody>
          <a:bodyPr wrap="square">
            <a:spAutoFit/>
          </a:bodyPr>
          <a:lstStyle/>
          <a:p>
            <a:pPr marL="0" indent="0">
              <a:lnSpc>
                <a:spcPts val="4002"/>
              </a:lnSpc>
              <a:buNone/>
            </a:pPr>
            <a:r>
              <a:rPr lang="en-US" sz="4400" b="1" u="sng" dirty="0">
                <a:solidFill>
                  <a:srgbClr val="FFFFFF"/>
                </a:solidFill>
                <a:latin typeface="Syne" pitchFamily="34" charset="0"/>
                <a:ea typeface="Syne" pitchFamily="34" charset="-122"/>
                <a:cs typeface="Syne" pitchFamily="34" charset="-120"/>
              </a:rPr>
              <a:t>RESULTS</a:t>
            </a:r>
            <a:endParaRPr lang="en-US" sz="4400" u="sng" dirty="0"/>
          </a:p>
        </p:txBody>
      </p:sp>
      <p:pic>
        <p:nvPicPr>
          <p:cNvPr id="7" name="Picture 6">
            <a:extLst>
              <a:ext uri="{FF2B5EF4-FFF2-40B4-BE49-F238E27FC236}">
                <a16:creationId xmlns:a16="http://schemas.microsoft.com/office/drawing/2014/main" id="{F6DBB9D6-21C3-5AE9-5611-8E014CBBC1D1}"/>
              </a:ext>
            </a:extLst>
          </p:cNvPr>
          <p:cNvPicPr>
            <a:picLocks noChangeAspect="1"/>
          </p:cNvPicPr>
          <p:nvPr/>
        </p:nvPicPr>
        <p:blipFill rotWithShape="1">
          <a:blip r:embed="rId2">
            <a:extLst>
              <a:ext uri="{28A0092B-C50C-407E-A947-70E740481C1C}">
                <a14:useLocalDpi xmlns:a14="http://schemas.microsoft.com/office/drawing/2010/main" val="0"/>
              </a:ext>
            </a:extLst>
          </a:blip>
          <a:srcRect t="231" r="44750" b="44958"/>
          <a:stretch/>
        </p:blipFill>
        <p:spPr>
          <a:xfrm>
            <a:off x="-1" y="1155053"/>
            <a:ext cx="12191999" cy="5702947"/>
          </a:xfrm>
          <a:prstGeom prst="rect">
            <a:avLst/>
          </a:prstGeom>
        </p:spPr>
      </p:pic>
    </p:spTree>
    <p:extLst>
      <p:ext uri="{BB962C8B-B14F-4D97-AF65-F5344CB8AC3E}">
        <p14:creationId xmlns:p14="http://schemas.microsoft.com/office/powerpoint/2010/main" val="7969600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719</TotalTime>
  <Words>753</Words>
  <Application>Microsoft Office PowerPoint</Application>
  <PresentationFormat>Widescreen</PresentationFormat>
  <Paragraphs>72</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Arimo</vt:lpstr>
      <vt:lpstr>Calibri</vt:lpstr>
      <vt:lpstr>Century Gothic</vt:lpstr>
      <vt:lpstr>Syne</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Anji Anji</dc:creator>
  <cp:lastModifiedBy>Anji Anji</cp:lastModifiedBy>
  <cp:revision>2</cp:revision>
  <dcterms:created xsi:type="dcterms:W3CDTF">2024-07-06T05:15:29Z</dcterms:created>
  <dcterms:modified xsi:type="dcterms:W3CDTF">2024-07-07T05:16:14Z</dcterms:modified>
</cp:coreProperties>
</file>

<file path=docProps/thumbnail.jpeg>
</file>